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74"/>
  </p:notesMasterIdLst>
  <p:handoutMasterIdLst>
    <p:handoutMasterId r:id="rId75"/>
  </p:handoutMasterIdLst>
  <p:sldIdLst>
    <p:sldId id="256" r:id="rId2"/>
    <p:sldId id="283" r:id="rId3"/>
    <p:sldId id="462" r:id="rId4"/>
    <p:sldId id="475" r:id="rId5"/>
    <p:sldId id="476" r:id="rId6"/>
    <p:sldId id="500" r:id="rId7"/>
    <p:sldId id="468" r:id="rId8"/>
    <p:sldId id="469" r:id="rId9"/>
    <p:sldId id="519" r:id="rId10"/>
    <p:sldId id="406" r:id="rId11"/>
    <p:sldId id="419" r:id="rId12"/>
    <p:sldId id="415" r:id="rId13"/>
    <p:sldId id="417" r:id="rId14"/>
    <p:sldId id="506" r:id="rId15"/>
    <p:sldId id="477" r:id="rId16"/>
    <p:sldId id="478" r:id="rId17"/>
    <p:sldId id="512" r:id="rId18"/>
    <p:sldId id="480" r:id="rId19"/>
    <p:sldId id="481" r:id="rId20"/>
    <p:sldId id="482" r:id="rId21"/>
    <p:sldId id="483" r:id="rId22"/>
    <p:sldId id="511" r:id="rId23"/>
    <p:sldId id="329" r:id="rId24"/>
    <p:sldId id="465" r:id="rId25"/>
    <p:sldId id="513" r:id="rId26"/>
    <p:sldId id="514" r:id="rId27"/>
    <p:sldId id="470" r:id="rId28"/>
    <p:sldId id="471" r:id="rId29"/>
    <p:sldId id="437" r:id="rId30"/>
    <p:sldId id="433" r:id="rId31"/>
    <p:sldId id="422" r:id="rId32"/>
    <p:sldId id="434" r:id="rId33"/>
    <p:sldId id="426" r:id="rId34"/>
    <p:sldId id="424" r:id="rId35"/>
    <p:sldId id="507" r:id="rId36"/>
    <p:sldId id="515" r:id="rId37"/>
    <p:sldId id="509" r:id="rId38"/>
    <p:sldId id="508" r:id="rId39"/>
    <p:sldId id="520" r:id="rId40"/>
    <p:sldId id="510" r:id="rId41"/>
    <p:sldId id="501" r:id="rId42"/>
    <p:sldId id="473" r:id="rId43"/>
    <p:sldId id="461" r:id="rId44"/>
    <p:sldId id="485" r:id="rId45"/>
    <p:sldId id="486" r:id="rId46"/>
    <p:sldId id="487" r:id="rId47"/>
    <p:sldId id="488" r:id="rId48"/>
    <p:sldId id="489" r:id="rId49"/>
    <p:sldId id="490" r:id="rId50"/>
    <p:sldId id="491" r:id="rId51"/>
    <p:sldId id="494" r:id="rId52"/>
    <p:sldId id="492" r:id="rId53"/>
    <p:sldId id="493" r:id="rId54"/>
    <p:sldId id="432" r:id="rId55"/>
    <p:sldId id="452" r:id="rId56"/>
    <p:sldId id="495" r:id="rId57"/>
    <p:sldId id="496" r:id="rId58"/>
    <p:sldId id="453" r:id="rId59"/>
    <p:sldId id="451" r:id="rId60"/>
    <p:sldId id="464" r:id="rId61"/>
    <p:sldId id="497" r:id="rId62"/>
    <p:sldId id="522" r:id="rId63"/>
    <p:sldId id="498" r:id="rId64"/>
    <p:sldId id="521" r:id="rId65"/>
    <p:sldId id="454" r:id="rId66"/>
    <p:sldId id="456" r:id="rId67"/>
    <p:sldId id="518" r:id="rId68"/>
    <p:sldId id="387" r:id="rId69"/>
    <p:sldId id="502" r:id="rId70"/>
    <p:sldId id="503" r:id="rId71"/>
    <p:sldId id="504" r:id="rId72"/>
    <p:sldId id="505" r:id="rId73"/>
  </p:sldIdLst>
  <p:sldSz cx="9144000" cy="6858000" type="screen4x3"/>
  <p:notesSz cx="6794500" cy="9906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b="1" kern="1200">
        <a:solidFill>
          <a:srgbClr val="003333"/>
        </a:solidFill>
        <a:latin typeface="Century Gothic" pitchFamily="34" charset="0"/>
        <a:ea typeface="ＭＳ Ｐゴシック" charset="-128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b="1" kern="1200">
        <a:solidFill>
          <a:srgbClr val="003333"/>
        </a:solidFill>
        <a:latin typeface="Century Gothic" pitchFamily="34" charset="0"/>
        <a:ea typeface="ＭＳ Ｐゴシック" charset="-128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b="1" kern="1200">
        <a:solidFill>
          <a:srgbClr val="003333"/>
        </a:solidFill>
        <a:latin typeface="Century Gothic" pitchFamily="34" charset="0"/>
        <a:ea typeface="ＭＳ Ｐゴシック" charset="-128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b="1" kern="1200">
        <a:solidFill>
          <a:srgbClr val="003333"/>
        </a:solidFill>
        <a:latin typeface="Century Gothic" pitchFamily="34" charset="0"/>
        <a:ea typeface="ＭＳ Ｐゴシック" charset="-128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b="1" kern="1200">
        <a:solidFill>
          <a:srgbClr val="003333"/>
        </a:solidFill>
        <a:latin typeface="Century Gothic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rgbClr val="003333"/>
        </a:solidFill>
        <a:latin typeface="Century Gothic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rgbClr val="003333"/>
        </a:solidFill>
        <a:latin typeface="Century Gothic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rgbClr val="003333"/>
        </a:solidFill>
        <a:latin typeface="Century Gothic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rgbClr val="003333"/>
        </a:solidFill>
        <a:latin typeface="Century Gothic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9B900"/>
    <a:srgbClr val="00333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833" autoAdjust="0"/>
  </p:normalViewPr>
  <p:slideViewPr>
    <p:cSldViewPr snapToGrid="0">
      <p:cViewPr varScale="1">
        <p:scale>
          <a:sx n="89" d="100"/>
          <a:sy n="89" d="100"/>
        </p:scale>
        <p:origin x="1446" y="78"/>
      </p:cViewPr>
      <p:guideLst>
        <p:guide orient="horz" pos="224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4634"/>
            <a:ext cx="2971800" cy="45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24634"/>
            <a:ext cx="2895600" cy="45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002120B-8294-4CE1-B9FD-4744E95CFBA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03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60413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12317"/>
            <a:ext cx="4953000" cy="448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4634"/>
            <a:ext cx="2971800" cy="45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24634"/>
            <a:ext cx="2895600" cy="45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77DED50-2982-45D6-BD41-2CEF17D9A6B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29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E88C2-8D9B-4D74-AF59-EA779ADF912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0369C-C232-4F48-8F91-7D5F52C750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C0064-2792-439B-86C4-AEA815B3FC0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89667-D67D-42F7-8959-801ACFEA5D6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none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D14A8-EC36-4146-9112-12201AB3751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0BC37-3F20-4E60-AC47-46FD52A6C31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6F0C4-96D6-48B8-8634-583E665F89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E4605-37C4-42C3-91EB-5AB214A5B1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D010B-3FD0-4DED-8D06-DFAB636B21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A3544-17AF-45A4-A04F-AF9D23035E4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24DDC-A1EE-401A-9702-216397CDFD9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elan_footer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01516"/>
            <a:ext cx="9144000" cy="756484"/>
          </a:xfrm>
          <a:prstGeom prst="rect">
            <a:avLst/>
          </a:prstGeom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8331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6175" y="6448425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0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99456349-2F2F-4948-8205-4C2B3EBC0F9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baseline="0">
          <a:solidFill>
            <a:srgbClr val="69B9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entury Gothic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entury Gothic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entury Gothic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entury Gothic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entury Gothic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entury Gothic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entury Gothic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Century Gothic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Tx/>
        <a:buBlip>
          <a:blip r:embed="rId14"/>
        </a:buBlip>
        <a:defRPr sz="2400" b="1">
          <a:solidFill>
            <a:srgbClr val="008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3333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rgbClr val="003333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rgbClr val="003333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0">
          <a:solidFill>
            <a:srgbClr val="003333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3333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3333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3333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3333"/>
          </a:solidFill>
          <a:latin typeface="+mn-lt"/>
          <a:ea typeface="+mn-ea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#Info!A1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222165\AppData\Local\Microsoft\Windows\Temporary%20Internet%20Files\Content.MSO\Overzicht%20-%20inventari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#RANGE!A1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222165\AppData\Local\Microsoft\Windows\Temporary%20Internet%20Files\Content.MSO\Info%20vruchten%20te%20velde" TargetMode="External"/><Relationship Id="rId2" Type="http://schemas.openxmlformats.org/officeDocument/2006/relationships/hyperlink" Target="file:///C:\Users\u222165\AppData\Local\Microsoft\Windows\Temporary%20Internet%20Files\Content.MSO\Overzicht%20-%20inventar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u222165\AppData\Local\Microsoft\Windows\Temporary%20Internet%20Files\Content.MSO\Info%20%20navetten" TargetMode="External"/><Relationship Id="rId4" Type="http://schemas.openxmlformats.org/officeDocument/2006/relationships/hyperlink" Target="file:///C:\Users\u222165\AppData\Local\Microsoft\Windows\Temporary%20Internet%20Files\Content.MSO\Info%20%20voorraden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#Materieel!A1"/><Relationship Id="rId2" Type="http://schemas.openxmlformats.org/officeDocument/2006/relationships/hyperlink" Target="#Info!A1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u222165\AppData\Local\Microsoft\Windows\Temporary%20Internet%20Files\Content.MSO\Andere%20voorraden" TargetMode="External"/><Relationship Id="rId4" Type="http://schemas.openxmlformats.org/officeDocument/2006/relationships/hyperlink" Target="#Veestapel!A1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dirk.vanonsem@crelan.be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865B50C-DD53-4048-8D39-AB8D98DFA5E7}" type="slidenum">
              <a:rPr lang="en-US"/>
              <a:pPr/>
              <a:t>1</a:t>
            </a:fld>
            <a:endParaRPr lang="en-US" dirty="0"/>
          </a:p>
        </p:txBody>
      </p:sp>
      <p:pic>
        <p:nvPicPr>
          <p:cNvPr id="8" name="Picture 7" descr="Crelan_titre_vert_cla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225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7671" y="3825681"/>
            <a:ext cx="5996329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BE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Stappenplan bij een  bedrijfsovername</a:t>
            </a:r>
            <a:br>
              <a:rPr lang="nl-BE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BE" sz="3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nl-BE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Overnamekrediet</a:t>
            </a:r>
            <a:endParaRPr lang="nl-BE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3227942" y="6047106"/>
            <a:ext cx="509119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B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Dirk Van Onsem         09.03.2017</a:t>
            </a:r>
            <a:endParaRPr lang="nl-B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336"/>
            <a:ext cx="9144000" cy="738131"/>
          </a:xfrm>
        </p:spPr>
        <p:txBody>
          <a:bodyPr/>
          <a:lstStyle/>
          <a:p>
            <a:pPr algn="l"/>
            <a:r>
              <a:rPr lang="en-US" dirty="0" err="1" smtClean="0"/>
              <a:t>Overleg</a:t>
            </a:r>
            <a:r>
              <a:rPr lang="en-US" dirty="0" smtClean="0"/>
              <a:t> je plan met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partijen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913" y="958467"/>
            <a:ext cx="7772400" cy="4495800"/>
          </a:xfrm>
        </p:spPr>
        <p:txBody>
          <a:bodyPr/>
          <a:lstStyle/>
          <a:p>
            <a:pPr marL="0" indent="0">
              <a:buNone/>
            </a:pPr>
            <a:endParaRPr lang="nl-BE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. Overleg met de </a:t>
            </a:r>
            <a:r>
              <a:rPr lang="nl-BE" sz="2000" b="0" dirty="0" err="1" smtClean="0">
                <a:solidFill>
                  <a:schemeClr val="tx1"/>
                </a:solidFill>
              </a:rPr>
              <a:t>overlaters</a:t>
            </a:r>
            <a:endParaRPr lang="nl-BE" sz="20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>
                <a:solidFill>
                  <a:schemeClr val="tx1"/>
                </a:solidFill>
              </a:rPr>
              <a:t> </a:t>
            </a:r>
            <a:r>
              <a:rPr lang="nl-BE" sz="2000" b="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. Overleg met uw partner</a:t>
            </a:r>
          </a:p>
          <a:p>
            <a:pPr marL="0" indent="0">
              <a:buNone/>
            </a:pPr>
            <a:endParaRPr lang="nl-BE" sz="2000" b="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. Overleg met uw bedrijfsadviseur/boekhouder</a:t>
            </a:r>
          </a:p>
          <a:p>
            <a:pPr marL="0" indent="0">
              <a:buNone/>
            </a:pPr>
            <a:endParaRPr lang="nl-BE" sz="2000" b="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u="sng" dirty="0" smtClean="0">
                <a:solidFill>
                  <a:schemeClr val="tx1"/>
                </a:solidFill>
              </a:rPr>
              <a:t>Nadien:</a:t>
            </a:r>
          </a:p>
          <a:p>
            <a:pPr marL="0" indent="0">
              <a:buNone/>
            </a:pPr>
            <a:endParaRPr lang="nl-BE" sz="2000" b="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. Toetsen bedrijfsplan met uw bank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>
              <a:buFont typeface="Arial" panose="020B0604020202020204" pitchFamily="34" charset="0"/>
              <a:buChar char="•"/>
            </a:pPr>
            <a:endParaRPr lang="nl-BE" dirty="0" smtClean="0"/>
          </a:p>
          <a:p>
            <a:pPr>
              <a:buNone/>
            </a:pPr>
            <a:r>
              <a:rPr lang="nl-BE" sz="4400" dirty="0" smtClean="0"/>
              <a:t>  </a:t>
            </a:r>
            <a:endParaRPr lang="nl-BE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2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783" y="3964910"/>
            <a:ext cx="3326873" cy="234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117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 smtClean="0"/>
              <a:t>Opmaak  inventaris / contracten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57" y="1295400"/>
            <a:ext cx="6043504" cy="40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56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269"/>
            <a:ext cx="9144000" cy="936435"/>
          </a:xfrm>
        </p:spPr>
        <p:txBody>
          <a:bodyPr/>
          <a:lstStyle/>
          <a:p>
            <a:pPr algn="l"/>
            <a:r>
              <a:rPr lang="en-US" dirty="0" err="1" smtClean="0"/>
              <a:t>Opmaak</a:t>
            </a:r>
            <a:r>
              <a:rPr lang="en-US" dirty="0" smtClean="0"/>
              <a:t> </a:t>
            </a:r>
            <a:r>
              <a:rPr lang="en-US" dirty="0" err="1" smtClean="0"/>
              <a:t>inventaris</a:t>
            </a:r>
            <a:r>
              <a:rPr lang="en-US" dirty="0" smtClean="0"/>
              <a:t>/</a:t>
            </a:r>
            <a:r>
              <a:rPr lang="en-US" dirty="0" err="1" smtClean="0"/>
              <a:t>contracten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55" y="1004944"/>
            <a:ext cx="8458200" cy="4495800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>
                <a:solidFill>
                  <a:srgbClr val="0070C0"/>
                </a:solidFill>
              </a:rPr>
              <a:t>Definitie overname</a:t>
            </a:r>
          </a:p>
          <a:p>
            <a:pPr marL="0" indent="0">
              <a:buNone/>
            </a:pPr>
            <a:endParaRPr lang="nl-BE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BE" sz="2000" dirty="0">
                <a:solidFill>
                  <a:schemeClr val="tx1"/>
                </a:solidFill>
              </a:rPr>
              <a:t>	</a:t>
            </a:r>
            <a:r>
              <a:rPr lang="nl-BE" sz="2000" b="0" dirty="0" smtClean="0">
                <a:solidFill>
                  <a:schemeClr val="tx1"/>
                </a:solidFill>
              </a:rPr>
              <a:t>Een land-of tuinbouwbedrijf wordt opgedeeld in </a:t>
            </a:r>
          </a:p>
          <a:p>
            <a:pPr marL="0" indent="0">
              <a:buNone/>
            </a:pPr>
            <a:r>
              <a:rPr lang="nl-BE" sz="2000" b="0" dirty="0" smtClean="0">
                <a:solidFill>
                  <a:srgbClr val="FF0000"/>
                </a:solidFill>
              </a:rPr>
              <a:t>	roerende</a:t>
            </a:r>
            <a:r>
              <a:rPr lang="nl-BE" sz="2000" b="0" dirty="0" smtClean="0">
                <a:solidFill>
                  <a:schemeClr val="tx1"/>
                </a:solidFill>
              </a:rPr>
              <a:t> en </a:t>
            </a:r>
            <a:r>
              <a:rPr lang="nl-BE" sz="2000" b="0" dirty="0" smtClean="0">
                <a:solidFill>
                  <a:srgbClr val="FF0000"/>
                </a:solidFill>
              </a:rPr>
              <a:t>onroerende</a:t>
            </a:r>
            <a:r>
              <a:rPr lang="nl-BE" sz="2000" b="0" dirty="0" smtClean="0">
                <a:solidFill>
                  <a:schemeClr val="tx1"/>
                </a:solidFill>
              </a:rPr>
              <a:t> goederen.</a:t>
            </a:r>
          </a:p>
          <a:p>
            <a:pPr marL="0" indent="0">
              <a:buNone/>
            </a:pPr>
            <a:endParaRPr lang="nl-BE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dirty="0" smtClean="0">
                <a:solidFill>
                  <a:schemeClr val="tx1"/>
                </a:solidFill>
              </a:rPr>
              <a:t>	</a:t>
            </a:r>
            <a:r>
              <a:rPr lang="nl-BE" sz="2000" b="0" dirty="0" smtClean="0">
                <a:solidFill>
                  <a:schemeClr val="tx1"/>
                </a:solidFill>
              </a:rPr>
              <a:t>roerende goederen:		. Vee</a:t>
            </a:r>
          </a:p>
          <a:p>
            <a:pPr marL="0" indent="0">
              <a:buNone/>
            </a:pPr>
            <a:r>
              <a:rPr lang="nl-BE" sz="2000" b="0" dirty="0">
                <a:solidFill>
                  <a:schemeClr val="tx1"/>
                </a:solidFill>
              </a:rPr>
              <a:t>	</a:t>
            </a:r>
            <a:r>
              <a:rPr lang="nl-BE" sz="2000" b="0" dirty="0" smtClean="0">
                <a:solidFill>
                  <a:schemeClr val="tx1"/>
                </a:solidFill>
              </a:rPr>
              <a:t>				. Machines</a:t>
            </a:r>
          </a:p>
          <a:p>
            <a:pPr marL="0" indent="0">
              <a:buNone/>
            </a:pPr>
            <a:r>
              <a:rPr lang="nl-BE" sz="2000" b="0" dirty="0">
                <a:solidFill>
                  <a:schemeClr val="tx1"/>
                </a:solidFill>
              </a:rPr>
              <a:t>	</a:t>
            </a:r>
            <a:r>
              <a:rPr lang="nl-BE" sz="2000" b="0" dirty="0" smtClean="0">
                <a:solidFill>
                  <a:schemeClr val="tx1"/>
                </a:solidFill>
              </a:rPr>
              <a:t>				. Voorraad</a:t>
            </a:r>
          </a:p>
          <a:p>
            <a:pPr marL="0" indent="0">
              <a:buNone/>
            </a:pPr>
            <a:r>
              <a:rPr lang="nl-BE" sz="2000" b="0" dirty="0">
                <a:solidFill>
                  <a:schemeClr val="tx1"/>
                </a:solidFill>
              </a:rPr>
              <a:t>	</a:t>
            </a:r>
            <a:r>
              <a:rPr lang="nl-BE" sz="2000" b="0" dirty="0" smtClean="0">
                <a:solidFill>
                  <a:schemeClr val="tx1"/>
                </a:solidFill>
              </a:rPr>
              <a:t>				. Vruchten ten velde</a:t>
            </a:r>
          </a:p>
          <a:p>
            <a:pPr marL="0" indent="0">
              <a:buNone/>
            </a:pPr>
            <a:endParaRPr lang="nl-BE" sz="2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	De overdracht van roerende goederen gebeurt via 	</a:t>
            </a:r>
            <a:r>
              <a:rPr lang="nl-BE" sz="2000" b="0" u="sng" dirty="0" smtClean="0">
                <a:solidFill>
                  <a:schemeClr val="tx1"/>
                </a:solidFill>
              </a:rPr>
              <a:t>overname</a:t>
            </a:r>
            <a:r>
              <a:rPr lang="nl-BE" sz="2000" b="0" dirty="0" smtClean="0">
                <a:solidFill>
                  <a:schemeClr val="tx1"/>
                </a:solidFill>
              </a:rPr>
              <a:t> (onderhands contract).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72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336"/>
            <a:ext cx="9144000" cy="738131"/>
          </a:xfrm>
        </p:spPr>
        <p:txBody>
          <a:bodyPr/>
          <a:lstStyle/>
          <a:p>
            <a:pPr algn="l"/>
            <a:r>
              <a:rPr lang="en-US" dirty="0" err="1" smtClean="0"/>
              <a:t>Opmaak</a:t>
            </a:r>
            <a:r>
              <a:rPr lang="en-US" dirty="0" smtClean="0"/>
              <a:t> </a:t>
            </a:r>
            <a:r>
              <a:rPr lang="en-US" dirty="0" err="1" smtClean="0"/>
              <a:t>inventaris</a:t>
            </a:r>
            <a:r>
              <a:rPr lang="en-US" dirty="0" smtClean="0"/>
              <a:t>/contract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154256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>
                <a:solidFill>
                  <a:srgbClr val="0070C0"/>
                </a:solidFill>
              </a:rPr>
              <a:t>Definitie aankoop</a:t>
            </a:r>
          </a:p>
          <a:p>
            <a:pPr marL="0" indent="0">
              <a:buNone/>
            </a:pPr>
            <a:r>
              <a:rPr lang="nl-BE" dirty="0" smtClean="0">
                <a:solidFill>
                  <a:srgbClr val="0070C0"/>
                </a:solidFill>
              </a:rPr>
              <a:t>	</a:t>
            </a:r>
            <a:endParaRPr lang="nl-B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dirty="0" smtClean="0">
                <a:solidFill>
                  <a:schemeClr val="tx1"/>
                </a:solidFill>
              </a:rPr>
              <a:t>	</a:t>
            </a:r>
            <a:r>
              <a:rPr lang="nl-BE" sz="2000" b="0" dirty="0" smtClean="0">
                <a:solidFill>
                  <a:schemeClr val="tx1"/>
                </a:solidFill>
              </a:rPr>
              <a:t>Onroerende goederen:	</a:t>
            </a: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	. bedrijfswoning</a:t>
            </a:r>
            <a:r>
              <a:rPr lang="nl-BE" sz="2000" b="0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	. bedrijfsgebouwen (stal, serre, ...)</a:t>
            </a: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	. landbouwgrond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2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	De overdracht van onroerende goederen</a:t>
            </a: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	gebeurt via </a:t>
            </a:r>
            <a:r>
              <a:rPr lang="nl-BE" sz="2000" b="0" u="sng" dirty="0" smtClean="0">
                <a:solidFill>
                  <a:schemeClr val="tx1"/>
                </a:solidFill>
              </a:rPr>
              <a:t>aankoop</a:t>
            </a:r>
            <a:r>
              <a:rPr lang="nl-BE" sz="2000" b="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	Hier is de tussenkomst van een notaris nodig</a:t>
            </a: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	(</a:t>
            </a:r>
            <a:r>
              <a:rPr lang="nl-BE" sz="2000" b="0" dirty="0" err="1" smtClean="0">
                <a:solidFill>
                  <a:schemeClr val="tx1"/>
                </a:solidFill>
              </a:rPr>
              <a:t>notariele</a:t>
            </a:r>
            <a:r>
              <a:rPr lang="nl-BE" sz="2000" b="0" dirty="0" smtClean="0">
                <a:solidFill>
                  <a:schemeClr val="tx1"/>
                </a:solidFill>
              </a:rPr>
              <a:t> akte)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 smtClean="0"/>
          </a:p>
          <a:p>
            <a:pPr>
              <a:buFont typeface="Arial" panose="020B0604020202020204" pitchFamily="34" charset="0"/>
              <a:buChar char="•"/>
            </a:pPr>
            <a:endParaRPr lang="nl-BE" dirty="0" smtClean="0"/>
          </a:p>
          <a:p>
            <a:pPr>
              <a:buNone/>
            </a:pPr>
            <a:r>
              <a:rPr lang="nl-BE" sz="4400" dirty="0" smtClean="0"/>
              <a:t>  </a:t>
            </a:r>
            <a:endParaRPr lang="nl-BE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1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336"/>
            <a:ext cx="9144000" cy="738131"/>
          </a:xfrm>
        </p:spPr>
        <p:txBody>
          <a:bodyPr/>
          <a:lstStyle/>
          <a:p>
            <a:pPr algn="l"/>
            <a:r>
              <a:rPr lang="en-US" dirty="0" err="1" smtClean="0"/>
              <a:t>Opmaak</a:t>
            </a:r>
            <a:r>
              <a:rPr lang="en-US" dirty="0" smtClean="0"/>
              <a:t> </a:t>
            </a:r>
            <a:r>
              <a:rPr lang="en-US" dirty="0" err="1" smtClean="0"/>
              <a:t>inventaris</a:t>
            </a:r>
            <a:r>
              <a:rPr lang="en-US" dirty="0" smtClean="0"/>
              <a:t>/contract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186529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nl-BE" dirty="0" err="1" smtClean="0">
                <a:solidFill>
                  <a:srgbClr val="0070C0"/>
                </a:solidFill>
              </a:rPr>
              <a:t>Tijdsas</a:t>
            </a:r>
            <a:r>
              <a:rPr lang="nl-BE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nl-BE" b="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BE" b="0" dirty="0" smtClean="0"/>
              <a:t>Start op basis van overname roerend gedeelte.</a:t>
            </a:r>
          </a:p>
          <a:p>
            <a:pPr marL="0" indent="0">
              <a:buNone/>
            </a:pPr>
            <a:endParaRPr lang="nl-BE" b="0" dirty="0"/>
          </a:p>
          <a:p>
            <a:pPr marL="0" indent="0">
              <a:buNone/>
            </a:pPr>
            <a:r>
              <a:rPr lang="nl-BE" b="0" dirty="0" smtClean="0"/>
              <a:t>De gebouwen en gronden worden gepacht.</a:t>
            </a:r>
          </a:p>
          <a:p>
            <a:pPr marL="0" indent="0">
              <a:buNone/>
            </a:pPr>
            <a:endParaRPr lang="nl-BE" b="0" dirty="0"/>
          </a:p>
          <a:p>
            <a:pPr marL="0" indent="0">
              <a:buNone/>
            </a:pPr>
            <a:r>
              <a:rPr lang="nl-BE" b="0" dirty="0" smtClean="0"/>
              <a:t>In latere fase komt de aankoop van het bedrijf aan de orde.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0" indent="0">
              <a:buNone/>
            </a:pPr>
            <a:r>
              <a:rPr lang="nl-BE" b="0" dirty="0" smtClean="0"/>
              <a:t>Uitzondering: overname van derden</a:t>
            </a:r>
          </a:p>
          <a:p>
            <a:pPr>
              <a:buNone/>
            </a:pPr>
            <a:r>
              <a:rPr lang="nl-BE" sz="4400" dirty="0" smtClean="0"/>
              <a:t>  </a:t>
            </a:r>
            <a:endParaRPr lang="nl-BE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79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456" y="0"/>
            <a:ext cx="8735210" cy="838200"/>
          </a:xfrm>
        </p:spPr>
        <p:txBody>
          <a:bodyPr/>
          <a:lstStyle/>
          <a:p>
            <a:pPr algn="l"/>
            <a:r>
              <a:rPr lang="nl-BE" dirty="0" smtClean="0"/>
              <a:t>Opmaak inventaris/overnamecontract</a:t>
            </a:r>
            <a:endParaRPr lang="nl-BE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/>
          </p:nvPr>
        </p:nvGraphicFramePr>
        <p:xfrm>
          <a:off x="685803" y="1086516"/>
          <a:ext cx="6435758" cy="4366496"/>
        </p:xfrm>
        <a:graphic>
          <a:graphicData uri="http://schemas.openxmlformats.org/drawingml/2006/table">
            <a:tbl>
              <a:tblPr/>
              <a:tblGrid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199477"/>
                <a:gridCol w="251971"/>
              </a:tblGrid>
              <a:tr h="426109">
                <a:tc gridSpan="32">
                  <a:txBody>
                    <a:bodyPr/>
                    <a:lstStyle/>
                    <a:p>
                      <a:pPr algn="ctr" fontAlgn="ctr"/>
                      <a:r>
                        <a:rPr lang="nl-BE" sz="1000" b="1" i="0" u="sng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Contract van overname van bedrijfsbekleding.</a:t>
                      </a:r>
                      <a:endParaRPr lang="nl-BE" sz="1000" b="1" i="0" u="sng" strike="noStrike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201118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18">
                <a:tc gridSpan="32">
                  <a:txBody>
                    <a:bodyPr/>
                    <a:lstStyle/>
                    <a:p>
                      <a:pPr algn="l" fontAlgn="ctr"/>
                      <a:r>
                        <a:rPr lang="nl-BE" sz="1000" b="1" i="0" u="sng" strike="noStrike">
                          <a:effectLst/>
                          <a:latin typeface="Arial" panose="020B0604020202020204" pitchFamily="34" charset="0"/>
                        </a:rPr>
                        <a:t>Tussen de ondergetekenden 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3627"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18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nl-BE" sz="1000" b="0" i="1" u="sng" strike="noStrike">
                          <a:effectLst/>
                          <a:latin typeface="Arial" panose="020B0604020202020204" pitchFamily="34" charset="0"/>
                        </a:rPr>
                        <a:t>1. Natuurlijk persoon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1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Dhr.: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geboren 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op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1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en Mevr: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geboren 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op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endParaRPr lang="nl-BE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18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wonende te 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6">
                  <a:txBody>
                    <a:bodyPr/>
                    <a:lstStyle/>
                    <a:p>
                      <a:pPr algn="l" fontAlgn="ctr"/>
                      <a:r>
                        <a:rPr lang="nl-BE" sz="1000" b="1" i="0" u="none" strike="noStrike">
                          <a:effectLst/>
                          <a:latin typeface="Arial" panose="020B0604020202020204" pitchFamily="34" charset="0"/>
                        </a:rPr>
                        <a:t> ,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201118">
                <a:tc gridSpan="6"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6"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3627">
                <a:tc>
                  <a:txBody>
                    <a:bodyPr/>
                    <a:lstStyle/>
                    <a:p>
                      <a:pPr algn="r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18"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hierna vermeld als de </a:t>
                      </a:r>
                      <a:r>
                        <a:rPr lang="nl-BE" sz="1000" b="0" i="0" u="sng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overnemer(s)</a:t>
                      </a:r>
                      <a:r>
                        <a:rPr lang="nl-BE" sz="10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 enerzijds,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8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BE" sz="1000" b="1" i="0" u="none" strike="noStrike">
                          <a:effectLst/>
                          <a:latin typeface="Arial" panose="020B0604020202020204" pitchFamily="34" charset="0"/>
                        </a:rPr>
                        <a:t>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829"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18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nl-BE" sz="1000" b="0" i="1" u="sng" strike="noStrike">
                          <a:effectLst/>
                          <a:latin typeface="Arial" panose="020B0604020202020204" pitchFamily="34" charset="0"/>
                        </a:rPr>
                        <a:t>1. Natuurlijk persoon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1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Dhr 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geboren 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op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endParaRPr lang="nl-BE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1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en Mevr 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geboren 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op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endParaRPr lang="nl-BE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18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wonende te 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6">
                  <a:txBody>
                    <a:bodyPr/>
                    <a:lstStyle/>
                    <a:p>
                      <a:pPr algn="l" fontAlgn="ctr"/>
                      <a:r>
                        <a:rPr lang="nl-BE" sz="1000" b="1" i="0" u="none" strike="noStrike">
                          <a:effectLst/>
                          <a:latin typeface="Arial" panose="020B0604020202020204" pitchFamily="34" charset="0"/>
                        </a:rPr>
                        <a:t> ,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201118">
                <a:tc gridSpan="6"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6"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3627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254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hierna vermeld als de </a:t>
                      </a:r>
                      <a:r>
                        <a:rPr lang="nl-BE" sz="10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overlater(s)</a:t>
                      </a:r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, anderzijds,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kstvak 5"/>
          <p:cNvSpPr txBox="1"/>
          <p:nvPr/>
        </p:nvSpPr>
        <p:spPr>
          <a:xfrm>
            <a:off x="6217920" y="2657139"/>
            <a:ext cx="321931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BE" dirty="0" smtClean="0">
                <a:solidFill>
                  <a:srgbClr val="0070C0"/>
                </a:solidFill>
              </a:rPr>
              <a:t>Gegevens overnemer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293223" y="4476078"/>
            <a:ext cx="243122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BE" dirty="0" smtClean="0">
                <a:solidFill>
                  <a:srgbClr val="0070C0"/>
                </a:solidFill>
              </a:rPr>
              <a:t>Gegevens </a:t>
            </a:r>
            <a:r>
              <a:rPr lang="nl-BE" dirty="0" err="1" smtClean="0">
                <a:solidFill>
                  <a:srgbClr val="0070C0"/>
                </a:solidFill>
              </a:rPr>
              <a:t>overlater</a:t>
            </a:r>
            <a:endParaRPr lang="nl-B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09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548" y="0"/>
            <a:ext cx="8423238" cy="838200"/>
          </a:xfrm>
        </p:spPr>
        <p:txBody>
          <a:bodyPr/>
          <a:lstStyle/>
          <a:p>
            <a:pPr algn="l"/>
            <a:r>
              <a:rPr lang="nl-BE" dirty="0" smtClean="0"/>
              <a:t>Opmaak inventaris/overnamecontract</a:t>
            </a:r>
            <a:endParaRPr lang="nl-BE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2332741" y="1044301"/>
          <a:ext cx="4478518" cy="4997999"/>
        </p:xfrm>
        <a:graphic>
          <a:graphicData uri="http://schemas.openxmlformats.org/drawingml/2006/table">
            <a:tbl>
              <a:tblPr/>
              <a:tblGrid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34639"/>
                <a:gridCol w="170070"/>
              </a:tblGrid>
              <a:tr h="133586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3586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De hoevebekleding gelegen te 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1">
                  <a:txBody>
                    <a:bodyPr/>
                    <a:lstStyle/>
                    <a:p>
                      <a:pPr algn="l" fontAlgn="ctr"/>
                      <a:r>
                        <a:rPr lang="nl-BE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adres hoeve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33586"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18"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230652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Met een totale oppervlakte van 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nl-BE" sz="8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62 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Ha.(*)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57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4">
                  <a:txBody>
                    <a:bodyPr/>
                    <a:lstStyle/>
                    <a:p>
                      <a:pPr algn="l" fontAlgn="ctr"/>
                      <a:r>
                        <a:rPr lang="nl-BE" sz="500" b="0" i="0" u="none" strike="noStrike">
                          <a:effectLst/>
                          <a:latin typeface="Arial" panose="020B0604020202020204" pitchFamily="34" charset="0"/>
                        </a:rPr>
                        <a:t>(*) Het verschil in oppervlakte, ook al overtreft deze meer dan 1/20, blijft in het voordeel van de "overnemer(s)".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3586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1. Overnamesom: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652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0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De overlater(s) verklaart(verklaren) hierbij af te staan onder alle gewone waarborgen  van handeling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652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0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en recht, vrij en onbezwaard van alle schulden, laste en voorrechten en andere om het even welk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652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2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reëel recht, ten laste van de overnemer(s) die aanvaardt(aanvaarden) 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586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1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het geheel ( of gedeelte) van de hoevebekleding voor de som van 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86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nl-BE" sz="8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211.500,00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</a:tr>
              <a:tr h="133586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(hetzij in letters)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86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nl-BE" sz="8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tweehonderd en elfduizend vijfhonderd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euro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652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1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In toepassing van artikel 11 van het B.T.W.-wetboek is op de overdracht van een algemeenheid van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652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9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goederen of van een bedrijfsafdeling geen BTW verschuldigd.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652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8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 dirty="0">
                          <a:effectLst/>
                          <a:latin typeface="Arial" panose="020B0604020202020204" pitchFamily="34" charset="0"/>
                        </a:rPr>
                        <a:t>De eventuele B.T.W.-regularisatie, overeenkomstig B.T.W.-aanschrijving nr. 5 van 1979 zal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652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9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 dirty="0">
                          <a:effectLst/>
                          <a:latin typeface="Arial" panose="020B0604020202020204" pitchFamily="34" charset="0"/>
                        </a:rPr>
                        <a:t>uitgevoerd worden door de overnemer die hiervan de kost of opbrengst op zich zal nemen. De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652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9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overlaters verbinden zich er toe alle nuttige documenten (o.a. facturen m.b.t. de overgenomen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586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goederen) op vraag van de overnemer te verschaffen.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326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586"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kstvak 5"/>
          <p:cNvSpPr txBox="1"/>
          <p:nvPr/>
        </p:nvSpPr>
        <p:spPr>
          <a:xfrm>
            <a:off x="7035501" y="1258645"/>
            <a:ext cx="180728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BE" dirty="0">
                <a:solidFill>
                  <a:srgbClr val="0070C0"/>
                </a:solidFill>
              </a:rPr>
              <a:t>a</a:t>
            </a:r>
            <a:r>
              <a:rPr lang="nl-BE" dirty="0" smtClean="0">
                <a:solidFill>
                  <a:srgbClr val="0070C0"/>
                </a:solidFill>
              </a:rPr>
              <a:t>dres hoeve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143077" y="1731981"/>
            <a:ext cx="154910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BE" dirty="0" smtClean="0">
                <a:solidFill>
                  <a:srgbClr val="0070C0"/>
                </a:solidFill>
              </a:rPr>
              <a:t>oppervlakte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7260065" y="3840480"/>
            <a:ext cx="131512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BE" dirty="0" smtClean="0">
                <a:solidFill>
                  <a:srgbClr val="0070C0"/>
                </a:solidFill>
              </a:rPr>
              <a:t>prijs</a:t>
            </a:r>
            <a:endParaRPr lang="nl-B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0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4852" y="0"/>
            <a:ext cx="7963348" cy="838200"/>
          </a:xfrm>
        </p:spPr>
        <p:txBody>
          <a:bodyPr/>
          <a:lstStyle/>
          <a:p>
            <a:r>
              <a:rPr lang="nl-BE" dirty="0" smtClean="0"/>
              <a:t>Opmaak inventaris/overnamecontract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295400"/>
            <a:ext cx="6425005" cy="3373419"/>
          </a:xfrm>
        </p:spPr>
        <p:txBody>
          <a:bodyPr/>
          <a:lstStyle/>
          <a:p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812973"/>
              </p:ext>
            </p:extLst>
          </p:nvPr>
        </p:nvGraphicFramePr>
        <p:xfrm>
          <a:off x="828352" y="1441525"/>
          <a:ext cx="6588448" cy="3268905"/>
        </p:xfrm>
        <a:graphic>
          <a:graphicData uri="http://schemas.openxmlformats.org/drawingml/2006/table">
            <a:tbl>
              <a:tblPr/>
              <a:tblGrid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  <a:gridCol w="205889"/>
              </a:tblGrid>
              <a:tr h="247213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nl-BE" sz="1000" b="1" i="0" u="none" strike="noStrike">
                          <a:effectLst/>
                          <a:latin typeface="Arial" panose="020B0604020202020204" pitchFamily="34" charset="0"/>
                        </a:rPr>
                        <a:t>2. Inventaris: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421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843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1"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Deze overname omvat de volledige roerende bekleding, zijnde alle huisdieren, machines, materieel,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26843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0"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stocks, vruchten te velde, fruitaanplanten, navetten, afsluitingen, andere rechten en reeds gedane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843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bewerkingen bestaande op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nl-BE" sz="10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1/01/2017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, opgesomd in de inventaris die integraal deel uitmaakt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426843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7"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van deze overeenkomst en door beide partijen behoorlijk werd nagezien en ondertekend.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843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0"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De inventaris is een niet limitatieve opsomming, derhalve is de niet op de inventaris voorkomende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843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0">
                  <a:txBody>
                    <a:bodyPr/>
                    <a:lstStyle/>
                    <a:p>
                      <a:pPr algn="l" fontAlgn="ctr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maar wel op het bedrijf aanwezige bekleding inbegrepen in de overname en in de overnamesom.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213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978946" y="4916245"/>
            <a:ext cx="602428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BE" dirty="0" smtClean="0">
                <a:solidFill>
                  <a:srgbClr val="0070C0"/>
                </a:solidFill>
              </a:rPr>
              <a:t>% van het bedrijf dat wordt overgenomen</a:t>
            </a:r>
            <a:endParaRPr lang="nl-B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612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8941" y="0"/>
            <a:ext cx="8477026" cy="838200"/>
          </a:xfrm>
        </p:spPr>
        <p:txBody>
          <a:bodyPr/>
          <a:lstStyle/>
          <a:p>
            <a:pPr algn="l"/>
            <a:r>
              <a:rPr lang="nl-BE" dirty="0" smtClean="0"/>
              <a:t>Opmaak inventaris/overnamecontract</a:t>
            </a:r>
            <a:endParaRPr lang="nl-BE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220324"/>
              </p:ext>
            </p:extLst>
          </p:nvPr>
        </p:nvGraphicFramePr>
        <p:xfrm>
          <a:off x="1612893" y="1412557"/>
          <a:ext cx="5918214" cy="4261485"/>
        </p:xfrm>
        <a:graphic>
          <a:graphicData uri="http://schemas.openxmlformats.org/drawingml/2006/table">
            <a:tbl>
              <a:tblPr/>
              <a:tblGrid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177921"/>
                <a:gridCol w="224742"/>
              </a:tblGrid>
              <a:tr h="142875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BE" sz="8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Materieel</a:t>
                      </a:r>
                      <a:endParaRPr lang="nl-BE" sz="8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8">
                  <a:txBody>
                    <a:bodyPr/>
                    <a:lstStyle/>
                    <a:p>
                      <a:pPr algn="ctr" fontAlgn="ctr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Waarde bij overname (in euro)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Omschrijving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Tractor New Holland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bouwj 2008 - 95 PK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15.000,00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7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Kniklader Shaffer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bouwj 2010 - 75 PK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22.500,00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7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zaaibedcombinatie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bouwj 2006 - 3 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7.500,00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7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maaier Krone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bouwj 2013 - 2,8 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6.000,00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7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schudder Krone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bouwj 2012 - 6 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4.000,00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7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voedermengwagen Kuhn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bouwj 2004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8.500,00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7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ploeg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bouwj 2005 - 4 schaar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2.500,00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7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aalton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bouwj 2003 - 10.000L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6.500,00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7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kipwagen OVA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bouwj 1990 - 10 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3.000,00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7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divers materiaal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5.000,00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7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7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TOTAAL 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80.500,00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kstvak 5"/>
          <p:cNvSpPr txBox="1"/>
          <p:nvPr/>
        </p:nvSpPr>
        <p:spPr>
          <a:xfrm>
            <a:off x="1527585" y="6004073"/>
            <a:ext cx="576609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BE" dirty="0" smtClean="0">
                <a:solidFill>
                  <a:srgbClr val="0070C0"/>
                </a:solidFill>
              </a:rPr>
              <a:t>marktwaarde / terugverdiencapaciteit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7" name="PIJL-LINKS en -RECHTS 6"/>
          <p:cNvSpPr/>
          <p:nvPr/>
        </p:nvSpPr>
        <p:spPr bwMode="auto">
          <a:xfrm>
            <a:off x="3686175" y="6174889"/>
            <a:ext cx="1216152" cy="484632"/>
          </a:xfrm>
          <a:prstGeom prst="left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14375" marR="0" indent="-352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BE" sz="1800" b="1" i="0" u="none" strike="noStrike" cap="none" normalizeH="0" baseline="0" smtClean="0">
              <a:ln>
                <a:noFill/>
              </a:ln>
              <a:solidFill>
                <a:srgbClr val="003333"/>
              </a:solidFill>
              <a:effectLst/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175352" y="2259106"/>
            <a:ext cx="157061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BE" b="0" dirty="0" smtClean="0">
                <a:solidFill>
                  <a:srgbClr val="0070C0"/>
                </a:solidFill>
              </a:rPr>
              <a:t>Beschrijving en waardering materiaal</a:t>
            </a:r>
            <a:endParaRPr lang="nl-BE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83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972" y="0"/>
            <a:ext cx="8573844" cy="838200"/>
          </a:xfrm>
        </p:spPr>
        <p:txBody>
          <a:bodyPr/>
          <a:lstStyle/>
          <a:p>
            <a:pPr algn="l"/>
            <a:r>
              <a:rPr lang="nl-BE" dirty="0" smtClean="0"/>
              <a:t>Opmaak inventaris/overnamecontract</a:t>
            </a:r>
            <a:endParaRPr lang="nl-BE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/>
          </p:nvPr>
        </p:nvGraphicFramePr>
        <p:xfrm>
          <a:off x="1290906" y="2216467"/>
          <a:ext cx="6497625" cy="2653665"/>
        </p:xfrm>
        <a:graphic>
          <a:graphicData uri="http://schemas.openxmlformats.org/drawingml/2006/table">
            <a:tbl>
              <a:tblPr/>
              <a:tblGrid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195340"/>
                <a:gridCol w="246745"/>
              </a:tblGrid>
              <a:tr h="314325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Aantal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nl-BE" sz="800" b="1" i="0" u="sng" strike="noStrike">
                          <a:solidFill>
                            <a:srgbClr val="339966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Waarde per stuk</a:t>
                      </a:r>
                      <a:endParaRPr lang="nl-BE" sz="800" b="1" i="0" u="sng" strike="noStrike">
                        <a:solidFill>
                          <a:srgbClr val="3399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Waarde per diercategorie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653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nl-BE" sz="8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Veestapel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Melkvee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1.050,00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63.000,00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0287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Volle vaarzen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1.125,00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11.250,00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0287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Vaarzen 1-2 jaar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690,00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17.940,00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0287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Vaarzen &lt; 1 jaar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440,00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10.560,00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0287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287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1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1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TOTAAL: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l-BE" sz="800" b="1" i="0" u="none" strike="noStrike">
                          <a:effectLst/>
                          <a:latin typeface="Arial" panose="020B0604020202020204" pitchFamily="34" charset="0"/>
                        </a:rPr>
                        <a:t>102.750,00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02870">
                <a:tc>
                  <a:txBody>
                    <a:bodyPr/>
                    <a:lstStyle/>
                    <a:p>
                      <a:pPr algn="l" fontAlgn="ctr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nl-BE" sz="8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19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3" y="423960"/>
            <a:ext cx="9144000" cy="925417"/>
          </a:xfrm>
        </p:spPr>
        <p:txBody>
          <a:bodyPr/>
          <a:lstStyle/>
          <a:p>
            <a:pPr algn="l"/>
            <a:r>
              <a:rPr lang="en-US" dirty="0" err="1" smtClean="0"/>
              <a:t>Vandaag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322" y="4758924"/>
            <a:ext cx="6908692" cy="3450954"/>
          </a:xfrm>
        </p:spPr>
        <p:txBody>
          <a:bodyPr/>
          <a:lstStyle/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	</a:t>
            </a:r>
            <a:endParaRPr lang="nl-BE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 descr="Afbeeldingsresultaat voor landbou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63" y="1513534"/>
            <a:ext cx="6339840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123" y="0"/>
            <a:ext cx="8702936" cy="838200"/>
          </a:xfrm>
        </p:spPr>
        <p:txBody>
          <a:bodyPr/>
          <a:lstStyle/>
          <a:p>
            <a:pPr algn="l"/>
            <a:r>
              <a:rPr lang="nl-BE" dirty="0" smtClean="0"/>
              <a:t>Opmaak inventaris/overnamecontract</a:t>
            </a:r>
            <a:endParaRPr lang="nl-BE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/>
          </p:nvPr>
        </p:nvGraphicFramePr>
        <p:xfrm>
          <a:off x="806811" y="838208"/>
          <a:ext cx="5909564" cy="4952993"/>
        </p:xfrm>
        <a:graphic>
          <a:graphicData uri="http://schemas.openxmlformats.org/drawingml/2006/table">
            <a:tbl>
              <a:tblPr/>
              <a:tblGrid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177661"/>
                <a:gridCol w="224412"/>
              </a:tblGrid>
              <a:tr h="140935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nl-BE" sz="600" b="1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Vruchten te velde :</a:t>
                      </a:r>
                      <a:endParaRPr lang="nl-BE" sz="600" b="1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935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BE" sz="600" b="1" i="0" u="none" strike="noStrike">
                          <a:effectLst/>
                          <a:latin typeface="Arial" panose="020B0604020202020204" pitchFamily="34" charset="0"/>
                        </a:rPr>
                        <a:t>Teelt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BE" sz="600" b="1" i="0" u="none" strike="noStrike">
                          <a:effectLst/>
                          <a:latin typeface="Arial" panose="020B0604020202020204" pitchFamily="34" charset="0"/>
                        </a:rPr>
                        <a:t>Aantal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BE" sz="600" b="1" i="0" u="sng" strike="noStrike">
                          <a:solidFill>
                            <a:srgbClr val="00808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Waarde per Ha</a:t>
                      </a:r>
                      <a:endParaRPr lang="nl-BE" sz="600" b="1" i="0" u="sng" strike="noStrike"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nl-BE" sz="600" b="1" i="0" u="none" strike="noStrike">
                          <a:effectLst/>
                          <a:latin typeface="Arial" panose="020B0604020202020204" pitchFamily="34" charset="0"/>
                        </a:rPr>
                        <a:t> Waarde per teelt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935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70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70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Wintertarwe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22,00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2.200,00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70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70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935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935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Totale waarde vruchten te velde 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2.200,00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70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70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70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935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BE" sz="6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Vooraden :</a:t>
                      </a:r>
                      <a:endParaRPr lang="nl-BE" sz="6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935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Product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Hoeveelheid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BE" sz="600" b="0" i="0" u="sng" strike="noStrike">
                          <a:solidFill>
                            <a:srgbClr val="00808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Waarde</a:t>
                      </a:r>
                      <a:endParaRPr lang="nl-BE" sz="600" b="0" i="0" u="sng" strike="noStrike"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935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70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graskuil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90.000 kg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3.150,00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70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70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maiskuil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200.000 kg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6.000,00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70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70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stro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50.000 kg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2.500,00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70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70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krachtvoeders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2.000,00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70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70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70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935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935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Totale waarde van de voorraden 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13.650,00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935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935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BE" sz="6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Navetten :</a:t>
                      </a:r>
                      <a:endParaRPr lang="nl-BE" sz="6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70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963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Aantal 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Waarde/Ha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BE" sz="600" b="0" i="0" u="sng" strike="noStrike">
                          <a:solidFill>
                            <a:srgbClr val="00808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Waarde</a:t>
                      </a:r>
                      <a:endParaRPr lang="nl-BE" sz="600" b="0" i="0" u="sng" strike="noStrike"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935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70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200,00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12.400,00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70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70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935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Totaal navetten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nl-BE" sz="600" b="0" i="0" u="none" strike="noStrike">
                          <a:effectLst/>
                          <a:latin typeface="Arial" panose="020B0604020202020204" pitchFamily="34" charset="0"/>
                        </a:rPr>
                        <a:t>12.400,00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935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935"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BE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18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639" y="0"/>
            <a:ext cx="8627632" cy="838200"/>
          </a:xfrm>
        </p:spPr>
        <p:txBody>
          <a:bodyPr/>
          <a:lstStyle/>
          <a:p>
            <a:pPr algn="l"/>
            <a:r>
              <a:rPr lang="nl-BE" dirty="0" smtClean="0"/>
              <a:t>Opmaak inventaris/overnamecontract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9614" y="1445723"/>
            <a:ext cx="7772400" cy="4040393"/>
          </a:xfrm>
        </p:spPr>
        <p:txBody>
          <a:bodyPr/>
          <a:lstStyle/>
          <a:p>
            <a:r>
              <a:rPr lang="nl-BE" b="0" dirty="0" smtClean="0">
                <a:solidFill>
                  <a:srgbClr val="003333"/>
                </a:solidFill>
              </a:rPr>
              <a:t>Quota</a:t>
            </a:r>
          </a:p>
          <a:p>
            <a:r>
              <a:rPr lang="nl-BE" b="0" dirty="0" smtClean="0">
                <a:solidFill>
                  <a:srgbClr val="003333"/>
                </a:solidFill>
              </a:rPr>
              <a:t>Overnamestaat</a:t>
            </a:r>
          </a:p>
          <a:p>
            <a:r>
              <a:rPr lang="nl-BE" b="0" dirty="0" smtClean="0">
                <a:solidFill>
                  <a:srgbClr val="003333"/>
                </a:solidFill>
              </a:rPr>
              <a:t>Overnamedatum</a:t>
            </a:r>
          </a:p>
          <a:p>
            <a:r>
              <a:rPr lang="nl-BE" b="0" dirty="0" smtClean="0">
                <a:solidFill>
                  <a:srgbClr val="003333"/>
                </a:solidFill>
              </a:rPr>
              <a:t>Pachtoverdracht</a:t>
            </a:r>
          </a:p>
          <a:p>
            <a:r>
              <a:rPr lang="nl-BE" b="0" dirty="0" smtClean="0">
                <a:solidFill>
                  <a:srgbClr val="003333"/>
                </a:solidFill>
              </a:rPr>
              <a:t>Milieuvergunning/NER</a:t>
            </a:r>
          </a:p>
          <a:p>
            <a:r>
              <a:rPr lang="nl-BE" b="0" dirty="0" smtClean="0">
                <a:solidFill>
                  <a:srgbClr val="003333"/>
                </a:solidFill>
              </a:rPr>
              <a:t>Toeslagrechten</a:t>
            </a:r>
          </a:p>
          <a:p>
            <a:r>
              <a:rPr lang="nl-BE" b="0" dirty="0" smtClean="0">
                <a:solidFill>
                  <a:srgbClr val="003333"/>
                </a:solidFill>
              </a:rPr>
              <a:t>Betaalwijze</a:t>
            </a:r>
          </a:p>
          <a:p>
            <a:r>
              <a:rPr lang="nl-BE" b="0" dirty="0" smtClean="0">
                <a:solidFill>
                  <a:srgbClr val="003333"/>
                </a:solidFill>
              </a:rPr>
              <a:t>Registratie</a:t>
            </a:r>
          </a:p>
          <a:p>
            <a:r>
              <a:rPr lang="nl-BE" b="0" dirty="0" smtClean="0">
                <a:solidFill>
                  <a:srgbClr val="003333"/>
                </a:solidFill>
              </a:rPr>
              <a:t>Wat bij betwisting?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68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799" y="0"/>
            <a:ext cx="7931075" cy="838200"/>
          </a:xfrm>
        </p:spPr>
        <p:txBody>
          <a:bodyPr/>
          <a:lstStyle/>
          <a:p>
            <a:r>
              <a:rPr lang="nl-BE" dirty="0" smtClean="0"/>
              <a:t>Opmaak inventaris/overnamecontract</a:t>
            </a:r>
            <a:endParaRPr lang="nl-BE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372531"/>
              </p:ext>
            </p:extLst>
          </p:nvPr>
        </p:nvGraphicFramePr>
        <p:xfrm>
          <a:off x="849856" y="2190111"/>
          <a:ext cx="7153832" cy="3296288"/>
        </p:xfrm>
        <a:graphic>
          <a:graphicData uri="http://schemas.openxmlformats.org/drawingml/2006/table">
            <a:tbl>
              <a:tblPr/>
              <a:tblGrid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</a:tblGrid>
              <a:tr h="239887">
                <a:tc gridSpan="8">
                  <a:txBody>
                    <a:bodyPr/>
                    <a:lstStyle/>
                    <a:p>
                      <a:pPr algn="l" fontAlgn="b"/>
                      <a:r>
                        <a:rPr lang="nl-B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Inventaris van het bedrijf :</a:t>
                      </a:r>
                      <a:endParaRPr lang="nl-B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887"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887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nl-B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Materieel :</a:t>
                      </a:r>
                      <a:endParaRPr lang="nl-B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1" i="0" u="none" strike="noStrike"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effectLst/>
                          <a:latin typeface="Arial" panose="020B0604020202020204" pitchFamily="34" charset="0"/>
                        </a:rPr>
                        <a:t>80.500,00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887"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887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nl-B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Dieren :</a:t>
                      </a:r>
                      <a:endParaRPr lang="nl-B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1" i="0" u="none" strike="noStrike"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effectLst/>
                          <a:latin typeface="Arial" panose="020B0604020202020204" pitchFamily="34" charset="0"/>
                        </a:rPr>
                        <a:t>102.750,00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887"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887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nl-B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Voorraden :</a:t>
                      </a:r>
                      <a:endParaRPr lang="nl-B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1" i="0" u="none" strike="noStrike"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effectLst/>
                          <a:latin typeface="Arial" panose="020B0604020202020204" pitchFamily="34" charset="0"/>
                        </a:rPr>
                        <a:t>13.650,00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887"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338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nl-B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Vruchten te velde :</a:t>
                      </a:r>
                      <a:endParaRPr lang="nl-B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1" i="0" u="none" strike="noStrike"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effectLst/>
                          <a:latin typeface="Arial" panose="020B0604020202020204" pitchFamily="34" charset="0"/>
                        </a:rPr>
                        <a:t>2.200,00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887"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887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6.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nl-B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Navetten :</a:t>
                      </a:r>
                      <a:endParaRPr lang="nl-B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1" i="0" u="none" strike="noStrike"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effectLst/>
                          <a:latin typeface="Arial" panose="020B0604020202020204" pitchFamily="34" charset="0"/>
                        </a:rPr>
                        <a:t>12.400,00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887"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193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b="0" i="0" u="none" strike="noStrike">
                          <a:effectLst/>
                          <a:latin typeface="Arial" panose="020B0604020202020204" pitchFamily="34" charset="0"/>
                        </a:rPr>
                        <a:t>Totaal: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effectLst/>
                          <a:latin typeface="Arial" panose="020B0604020202020204" pitchFamily="34" charset="0"/>
                        </a:rPr>
                        <a:t>211.500,00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2246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614924"/>
          </a:xfrm>
        </p:spPr>
        <p:txBody>
          <a:bodyPr/>
          <a:lstStyle/>
          <a:p>
            <a:r>
              <a:rPr lang="nl-BE" dirty="0"/>
              <a:t>Hoe ga ik de overname betalen?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70" y="1614924"/>
            <a:ext cx="3882551" cy="353771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5" y="2371953"/>
            <a:ext cx="3421083" cy="2598963"/>
          </a:xfrm>
        </p:spPr>
      </p:pic>
    </p:spTree>
    <p:extLst>
      <p:ext uri="{BB962C8B-B14F-4D97-AF65-F5344CB8AC3E}">
        <p14:creationId xmlns:p14="http://schemas.microsoft.com/office/powerpoint/2010/main" val="2584786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 smtClean="0"/>
              <a:t>3. De financiering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79" y="1865556"/>
            <a:ext cx="7772400" cy="3480995"/>
          </a:xfrm>
        </p:spPr>
        <p:txBody>
          <a:bodyPr/>
          <a:lstStyle/>
          <a:p>
            <a:r>
              <a:rPr lang="nl-BE" dirty="0" smtClean="0"/>
              <a:t>Financiering via bank</a:t>
            </a:r>
            <a:endParaRPr lang="nl-BE" dirty="0"/>
          </a:p>
          <a:p>
            <a:endParaRPr lang="nl-BE" dirty="0"/>
          </a:p>
          <a:p>
            <a:r>
              <a:rPr lang="nl-BE" dirty="0"/>
              <a:t>Win – win </a:t>
            </a:r>
            <a:r>
              <a:rPr lang="nl-BE" dirty="0" smtClean="0"/>
              <a:t>lening / onderhandse lening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dirty="0" err="1"/>
              <a:t>Crowdfunding</a:t>
            </a:r>
            <a:r>
              <a:rPr lang="nl-BE" dirty="0"/>
              <a:t> </a:t>
            </a:r>
            <a:r>
              <a:rPr lang="nl-BE" dirty="0" smtClean="0"/>
              <a:t> </a:t>
            </a:r>
            <a:endParaRPr lang="nl-BE" dirty="0"/>
          </a:p>
          <a:p>
            <a:endParaRPr lang="nl-BE" dirty="0"/>
          </a:p>
          <a:p>
            <a:r>
              <a:rPr lang="nl-BE" dirty="0"/>
              <a:t>Eigen middelen / schenking</a:t>
            </a:r>
          </a:p>
          <a:p>
            <a:pPr marL="0" indent="0"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36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 smtClean="0"/>
              <a:t>3. De financiering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348" y="1209338"/>
            <a:ext cx="7772400" cy="4589033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Win-win lening: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. Enkel in Vlaanderen / wettelijk geregeld</a:t>
            </a:r>
            <a:endParaRPr lang="nl-BE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.</a:t>
            </a:r>
            <a:r>
              <a:rPr lang="nl-BE" b="0" dirty="0" smtClean="0"/>
              <a:t> </a:t>
            </a:r>
            <a:r>
              <a:rPr lang="nl-BE" b="0" dirty="0" smtClean="0">
                <a:solidFill>
                  <a:schemeClr val="tx1"/>
                </a:solidFill>
              </a:rPr>
              <a:t>Kredietgever = particulier</a:t>
            </a: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. Bedrag = max 50.000 EUR </a:t>
            </a: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. Kredietnemer kan max. 200.000 EUR ontlenen</a:t>
            </a:r>
          </a:p>
          <a:p>
            <a:pPr marL="0" indent="0">
              <a:buNone/>
            </a:pP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smtClean="0">
                <a:solidFill>
                  <a:schemeClr val="tx1"/>
                </a:solidFill>
              </a:rPr>
              <a:t> (8 x 50.000 EUR)</a:t>
            </a: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. Looptijd is max 8 </a:t>
            </a:r>
            <a:r>
              <a:rPr lang="nl-BE" b="0" dirty="0" smtClean="0">
                <a:solidFill>
                  <a:schemeClr val="tx1"/>
                </a:solidFill>
              </a:rPr>
              <a:t>jaar (</a:t>
            </a:r>
            <a:r>
              <a:rPr lang="nl-BE" b="0" dirty="0" err="1" smtClean="0">
                <a:solidFill>
                  <a:schemeClr val="tx1"/>
                </a:solidFill>
              </a:rPr>
              <a:t>mnd</a:t>
            </a:r>
            <a:r>
              <a:rPr lang="nl-BE" b="0" dirty="0" smtClean="0">
                <a:solidFill>
                  <a:schemeClr val="tx1"/>
                </a:solidFill>
              </a:rPr>
              <a:t>/</a:t>
            </a:r>
            <a:r>
              <a:rPr lang="nl-BE" b="0" dirty="0" err="1" smtClean="0">
                <a:solidFill>
                  <a:schemeClr val="tx1"/>
                </a:solidFill>
              </a:rPr>
              <a:t>jl</a:t>
            </a:r>
            <a:r>
              <a:rPr lang="nl-BE" b="0" dirty="0" smtClean="0">
                <a:solidFill>
                  <a:schemeClr val="tx1"/>
                </a:solidFill>
              </a:rPr>
              <a:t>/</a:t>
            </a:r>
            <a:r>
              <a:rPr lang="nl-BE" b="0" dirty="0" err="1" smtClean="0">
                <a:solidFill>
                  <a:schemeClr val="tx1"/>
                </a:solidFill>
              </a:rPr>
              <a:t>bullet</a:t>
            </a:r>
            <a:r>
              <a:rPr lang="nl-BE" b="0" dirty="0" smtClean="0">
                <a:solidFill>
                  <a:schemeClr val="tx1"/>
                </a:solidFill>
              </a:rPr>
              <a:t>)</a:t>
            </a:r>
            <a:endParaRPr lang="nl-BE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. Rente is </a:t>
            </a:r>
            <a:r>
              <a:rPr lang="nl-BE" b="0" dirty="0" smtClean="0">
                <a:solidFill>
                  <a:schemeClr val="tx1"/>
                </a:solidFill>
              </a:rPr>
              <a:t>min 1– max 2 </a:t>
            </a:r>
            <a:r>
              <a:rPr lang="nl-BE" b="0" dirty="0" smtClean="0">
                <a:solidFill>
                  <a:schemeClr val="tx1"/>
                </a:solidFill>
              </a:rPr>
              <a:t>%</a:t>
            </a: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. Kredietgever krijgt fiscaal voordeel</a:t>
            </a:r>
          </a:p>
          <a:p>
            <a:pPr marL="0" indent="0">
              <a:buNone/>
            </a:pPr>
            <a:endParaRPr lang="nl-BE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5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 smtClean="0"/>
              <a:t>3. De financiering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618" y="1463040"/>
            <a:ext cx="7772400" cy="3732904"/>
          </a:xfrm>
        </p:spPr>
        <p:txBody>
          <a:bodyPr/>
          <a:lstStyle/>
          <a:p>
            <a:pPr marL="0" indent="0">
              <a:buNone/>
            </a:pPr>
            <a:r>
              <a:rPr lang="nl-BE" dirty="0" err="1" smtClean="0"/>
              <a:t>Crowdfunding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. Vanuit Amerika - muzieksector</a:t>
            </a:r>
            <a:endParaRPr lang="nl-BE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.</a:t>
            </a:r>
            <a:r>
              <a:rPr lang="nl-BE" b="0" dirty="0" smtClean="0"/>
              <a:t> </a:t>
            </a:r>
            <a:r>
              <a:rPr lang="nl-BE" b="0" dirty="0" smtClean="0">
                <a:solidFill>
                  <a:schemeClr val="tx1"/>
                </a:solidFill>
              </a:rPr>
              <a:t>publieksfinanciering</a:t>
            </a: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. Meestal via internetplatform</a:t>
            </a: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. Veel kleine bedragen maakt 1 groot bedrag</a:t>
            </a: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. Geen rente / voordeel in natura</a:t>
            </a: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. In opmars in Vlaanderen (Bart Swings)</a:t>
            </a:r>
          </a:p>
          <a:p>
            <a:pPr marL="0" indent="0">
              <a:buNone/>
            </a:pPr>
            <a:endParaRPr lang="nl-BE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51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Financieel plan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3442" y="5262372"/>
            <a:ext cx="7334789" cy="354285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074" name="Picture 2" descr="Afbeeldingsresultaat voor financieel pl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903" y="1033272"/>
            <a:ext cx="5770753" cy="48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01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Financieel plan </a:t>
            </a:r>
            <a:r>
              <a:rPr lang="nl-BE" dirty="0"/>
              <a:t>: </a:t>
            </a:r>
            <a:r>
              <a:rPr lang="nl-BE" dirty="0" smtClean="0"/>
              <a:t>opbouw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Investeringsbegroting</a:t>
            </a:r>
          </a:p>
          <a:p>
            <a:endParaRPr lang="nl-BE" dirty="0" smtClean="0"/>
          </a:p>
          <a:p>
            <a:r>
              <a:rPr lang="nl-BE" dirty="0" smtClean="0"/>
              <a:t>Liquiditeitsbegroting </a:t>
            </a:r>
          </a:p>
          <a:p>
            <a:endParaRPr lang="nl-BE" dirty="0" smtClean="0"/>
          </a:p>
          <a:p>
            <a:r>
              <a:rPr lang="nl-BE" dirty="0" smtClean="0"/>
              <a:t>Winst-verliesrekening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>
                <a:solidFill>
                  <a:srgbClr val="003333"/>
                </a:solidFill>
              </a:rPr>
              <a:t>Ondersteuning van boekhouder/bank</a:t>
            </a:r>
            <a:endParaRPr lang="nl-BE" dirty="0" smtClean="0">
              <a:solidFill>
                <a:srgbClr val="00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8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/>
              <a:t>Financieel plan </a:t>
            </a:r>
            <a:r>
              <a:rPr lang="nl-BE" dirty="0" smtClean="0"/>
              <a:t>: </a:t>
            </a:r>
            <a:r>
              <a:rPr lang="nl-BE" sz="2400" dirty="0" smtClean="0"/>
              <a:t>investeringsbegroting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378" y="838199"/>
            <a:ext cx="7772400" cy="5218355"/>
          </a:xfrm>
        </p:spPr>
        <p:txBody>
          <a:bodyPr/>
          <a:lstStyle/>
          <a:p>
            <a:pPr marL="0" indent="0">
              <a:buNone/>
            </a:pPr>
            <a:endParaRPr lang="nl-BE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062067"/>
              </p:ext>
            </p:extLst>
          </p:nvPr>
        </p:nvGraphicFramePr>
        <p:xfrm>
          <a:off x="1148378" y="1333949"/>
          <a:ext cx="7576074" cy="3689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140"/>
                <a:gridCol w="3775934"/>
              </a:tblGrid>
              <a:tr h="591670">
                <a:tc>
                  <a:txBody>
                    <a:bodyPr/>
                    <a:lstStyle/>
                    <a:p>
                      <a:r>
                        <a:rPr lang="nl-BE" dirty="0" smtClean="0"/>
                        <a:t>Investeringsplan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financieringsplan</a:t>
                      </a:r>
                      <a:endParaRPr lang="nl-BE" dirty="0"/>
                    </a:p>
                  </a:txBody>
                  <a:tcPr/>
                </a:tc>
              </a:tr>
              <a:tr h="1061028">
                <a:tc>
                  <a:txBody>
                    <a:bodyPr/>
                    <a:lstStyle/>
                    <a:p>
                      <a:r>
                        <a:rPr lang="nl-BE" dirty="0" smtClean="0"/>
                        <a:t>Overname                         211.500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Krediet LT                           211.500</a:t>
                      </a:r>
                    </a:p>
                    <a:p>
                      <a:endParaRPr lang="nl-BE" dirty="0" smtClean="0"/>
                    </a:p>
                    <a:p>
                      <a:r>
                        <a:rPr lang="nl-BE" dirty="0" smtClean="0"/>
                        <a:t>Krediet KT                            42.500</a:t>
                      </a:r>
                    </a:p>
                  </a:txBody>
                  <a:tcPr/>
                </a:tc>
              </a:tr>
              <a:tr h="975697">
                <a:tc>
                  <a:txBody>
                    <a:bodyPr/>
                    <a:lstStyle/>
                    <a:p>
                      <a:r>
                        <a:rPr lang="nl-BE" dirty="0" smtClean="0"/>
                        <a:t>Werkingsmiddelen:</a:t>
                      </a:r>
                    </a:p>
                    <a:p>
                      <a:r>
                        <a:rPr lang="nl-BE" dirty="0" smtClean="0"/>
                        <a:t>60 </a:t>
                      </a:r>
                      <a:r>
                        <a:rPr lang="nl-BE" dirty="0" err="1" smtClean="0"/>
                        <a:t>melkk</a:t>
                      </a:r>
                      <a:r>
                        <a:rPr lang="nl-BE" baseline="0" dirty="0" smtClean="0"/>
                        <a:t> x 750                     45.000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 smtClean="0"/>
                    </a:p>
                  </a:txBody>
                  <a:tcPr/>
                </a:tc>
              </a:tr>
              <a:tr h="1061028">
                <a:tc>
                  <a:txBody>
                    <a:bodyPr/>
                    <a:lstStyle/>
                    <a:p>
                      <a:r>
                        <a:rPr lang="nl-BE" dirty="0" smtClean="0"/>
                        <a:t>34 ha </a:t>
                      </a:r>
                      <a:r>
                        <a:rPr lang="nl-BE" dirty="0" err="1" smtClean="0"/>
                        <a:t>akkerb</a:t>
                      </a:r>
                      <a:r>
                        <a:rPr lang="nl-BE" baseline="0" dirty="0" smtClean="0"/>
                        <a:t> x 1000           </a:t>
                      </a:r>
                      <a:r>
                        <a:rPr lang="nl-BE" u="sng" baseline="0" dirty="0" smtClean="0"/>
                        <a:t>34.000</a:t>
                      </a:r>
                    </a:p>
                    <a:p>
                      <a:endParaRPr lang="nl-BE" baseline="0" dirty="0" smtClean="0"/>
                    </a:p>
                    <a:p>
                      <a:r>
                        <a:rPr lang="nl-BE" baseline="0" dirty="0" smtClean="0"/>
                        <a:t>Totaal                                 </a:t>
                      </a:r>
                      <a:r>
                        <a:rPr lang="nl-BE" b="1" baseline="0" dirty="0" smtClean="0"/>
                        <a:t>290.500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Eigen middelen                  </a:t>
                      </a:r>
                      <a:r>
                        <a:rPr lang="nl-BE" u="sng" dirty="0" smtClean="0"/>
                        <a:t>36.500</a:t>
                      </a:r>
                    </a:p>
                    <a:p>
                      <a:endParaRPr lang="nl-BE" u="sng" dirty="0" smtClean="0"/>
                    </a:p>
                    <a:p>
                      <a:r>
                        <a:rPr lang="nl-BE" u="none" dirty="0" smtClean="0"/>
                        <a:t>Totaal                                </a:t>
                      </a:r>
                      <a:r>
                        <a:rPr lang="nl-BE" b="1" u="none" dirty="0" smtClean="0"/>
                        <a:t>290.500</a:t>
                      </a:r>
                      <a:endParaRPr lang="nl-BE" b="1" u="non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97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BE" dirty="0" smtClean="0"/>
              <a:t>Antwoord zoeken op de vraag: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>
                <a:solidFill>
                  <a:srgbClr val="0070C0"/>
                </a:solidFill>
              </a:rPr>
              <a:t>Wat zijn de punten waar een bank naar kijkt bij het toekennen van een krediet?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88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/>
              <a:t>Financieel plan : </a:t>
            </a:r>
            <a:r>
              <a:rPr lang="nl-BE" sz="2400" dirty="0"/>
              <a:t>investeringsbegroting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348" y="838200"/>
            <a:ext cx="7772400" cy="4866939"/>
          </a:xfrm>
        </p:spPr>
        <p:txBody>
          <a:bodyPr/>
          <a:lstStyle/>
          <a:p>
            <a:pPr marL="0" indent="0">
              <a:buNone/>
            </a:pPr>
            <a:endParaRPr lang="nl-BE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sz="20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b="0" u="sng" dirty="0" smtClean="0">
                <a:solidFill>
                  <a:schemeClr val="tx1"/>
                </a:solidFill>
              </a:rPr>
              <a:t>Basisregel:</a:t>
            </a:r>
          </a:p>
          <a:p>
            <a:pPr marL="0" indent="0">
              <a:buNone/>
            </a:pPr>
            <a:endParaRPr lang="nl-BE" b="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De </a:t>
            </a:r>
            <a:r>
              <a:rPr lang="nl-BE" b="0" dirty="0" smtClean="0">
                <a:solidFill>
                  <a:srgbClr val="FF0000"/>
                </a:solidFill>
              </a:rPr>
              <a:t>looptijd</a:t>
            </a:r>
            <a:r>
              <a:rPr lang="nl-BE" b="0" dirty="0" smtClean="0">
                <a:solidFill>
                  <a:schemeClr val="tx1"/>
                </a:solidFill>
              </a:rPr>
              <a:t> van het krediet </a:t>
            </a: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is afhankelijk van </a:t>
            </a: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de </a:t>
            </a:r>
            <a:r>
              <a:rPr lang="nl-BE" b="0" dirty="0" smtClean="0">
                <a:solidFill>
                  <a:srgbClr val="FF0000"/>
                </a:solidFill>
              </a:rPr>
              <a:t>economische levensduur </a:t>
            </a:r>
            <a:r>
              <a:rPr lang="nl-BE" b="0" dirty="0" smtClean="0">
                <a:solidFill>
                  <a:schemeClr val="tx1"/>
                </a:solidFill>
              </a:rPr>
              <a:t>van </a:t>
            </a: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het gefinancierde onderwerp (bv gebouw)</a:t>
            </a:r>
          </a:p>
          <a:p>
            <a:pPr marL="0" indent="0">
              <a:buNone/>
            </a:pPr>
            <a:endParaRPr lang="nl-BE" b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52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/>
              <a:t>Financieel plan : </a:t>
            </a:r>
            <a:r>
              <a:rPr lang="nl-BE" sz="2400" dirty="0"/>
              <a:t>investeringsbegroting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378" y="838199"/>
            <a:ext cx="7772400" cy="4346987"/>
          </a:xfrm>
        </p:spPr>
        <p:txBody>
          <a:bodyPr/>
          <a:lstStyle/>
          <a:p>
            <a:pPr marL="0" indent="0">
              <a:buNone/>
            </a:pPr>
            <a:endParaRPr lang="nl-BE" sz="2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PIJL-RECHTS 5"/>
          <p:cNvSpPr/>
          <p:nvPr/>
        </p:nvSpPr>
        <p:spPr bwMode="auto">
          <a:xfrm>
            <a:off x="4980791" y="2280621"/>
            <a:ext cx="925157" cy="290457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14375" marR="0" indent="-352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BE" sz="1800" b="1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7" name="PIJL-RECHTS 6"/>
          <p:cNvSpPr/>
          <p:nvPr/>
        </p:nvSpPr>
        <p:spPr bwMode="auto">
          <a:xfrm>
            <a:off x="5304059" y="1736553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14375" marR="0" indent="-352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BE" sz="1800" b="1" i="0" u="none" strike="noStrike" cap="none" normalizeH="0" baseline="0" smtClean="0">
              <a:ln>
                <a:noFill/>
              </a:ln>
              <a:solidFill>
                <a:srgbClr val="003333"/>
              </a:solidFill>
              <a:effectLst/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8" name="PIJL-RECHTS 7"/>
          <p:cNvSpPr/>
          <p:nvPr/>
        </p:nvSpPr>
        <p:spPr bwMode="auto">
          <a:xfrm>
            <a:off x="5152913" y="1888750"/>
            <a:ext cx="828339" cy="39187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14375" marR="0" indent="-352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BE" sz="1800" b="1" i="0" u="none" strike="noStrike" cap="none" normalizeH="0" baseline="0" smtClean="0">
              <a:ln>
                <a:noFill/>
              </a:ln>
              <a:solidFill>
                <a:srgbClr val="003333"/>
              </a:solidFill>
              <a:effectLst/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9" name="PIJL-RECHTS 8"/>
          <p:cNvSpPr/>
          <p:nvPr/>
        </p:nvSpPr>
        <p:spPr bwMode="auto">
          <a:xfrm>
            <a:off x="4572000" y="1888750"/>
            <a:ext cx="580913" cy="208991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14375" marR="0" indent="-352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BE" sz="1800" b="1" i="0" u="none" strike="noStrike" cap="none" normalizeH="0" baseline="0" smtClean="0">
              <a:ln>
                <a:noFill/>
              </a:ln>
              <a:solidFill>
                <a:srgbClr val="003333"/>
              </a:solidFill>
              <a:effectLst/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10" name="PIJL-RECHTS 9"/>
          <p:cNvSpPr/>
          <p:nvPr/>
        </p:nvSpPr>
        <p:spPr bwMode="auto">
          <a:xfrm>
            <a:off x="4475181" y="1888750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14375" marR="0" indent="-352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BE" sz="1800" b="1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12" name="PIJL-RECHTS 11"/>
          <p:cNvSpPr/>
          <p:nvPr/>
        </p:nvSpPr>
        <p:spPr bwMode="auto">
          <a:xfrm>
            <a:off x="4571999" y="1843031"/>
            <a:ext cx="408791" cy="135838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14375" marR="0" indent="-352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BE" sz="1800" b="1" i="0" u="none" strike="noStrike" cap="none" normalizeH="0" baseline="0" smtClean="0">
              <a:ln>
                <a:noFill/>
              </a:ln>
              <a:solidFill>
                <a:srgbClr val="003333"/>
              </a:solidFill>
              <a:effectLst/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13" name="PIJL-RECHTS 12"/>
          <p:cNvSpPr/>
          <p:nvPr/>
        </p:nvSpPr>
        <p:spPr bwMode="auto">
          <a:xfrm>
            <a:off x="4571999" y="1888750"/>
            <a:ext cx="139850" cy="90119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14375" marR="0" indent="-352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BE" sz="1800" b="1" i="0" u="none" strike="noStrike" cap="none" normalizeH="0" baseline="0" smtClean="0">
              <a:ln>
                <a:noFill/>
              </a:ln>
              <a:solidFill>
                <a:srgbClr val="003333"/>
              </a:solidFill>
              <a:effectLst/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14" name="PIJL-RECHTS 13"/>
          <p:cNvSpPr/>
          <p:nvPr/>
        </p:nvSpPr>
        <p:spPr bwMode="auto">
          <a:xfrm>
            <a:off x="4571999" y="1888750"/>
            <a:ext cx="1019176" cy="90119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14375" marR="0" indent="-352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BE" sz="1800" b="1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15" name="PIJL-RECHTS 14"/>
          <p:cNvSpPr/>
          <p:nvPr/>
        </p:nvSpPr>
        <p:spPr bwMode="auto">
          <a:xfrm>
            <a:off x="5303520" y="1843031"/>
            <a:ext cx="677732" cy="135838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14375" marR="0" indent="-352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BE" sz="1800" b="1" i="0" u="none" strike="noStrike" cap="none" normalizeH="0" baseline="0" smtClean="0">
              <a:ln>
                <a:noFill/>
              </a:ln>
              <a:solidFill>
                <a:srgbClr val="003333"/>
              </a:solidFill>
              <a:effectLst/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17" name="PIJL-RECHTS 16"/>
          <p:cNvSpPr/>
          <p:nvPr/>
        </p:nvSpPr>
        <p:spPr bwMode="auto">
          <a:xfrm>
            <a:off x="5744584" y="1843031"/>
            <a:ext cx="814779" cy="153296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14375" marR="0" indent="-352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BE" sz="1800" b="1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20" name="PIJL-RECHTS 19"/>
          <p:cNvSpPr/>
          <p:nvPr/>
        </p:nvSpPr>
        <p:spPr bwMode="auto">
          <a:xfrm>
            <a:off x="5443369" y="1753496"/>
            <a:ext cx="1323191" cy="344245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14375" marR="0" indent="-352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BE" sz="1800" b="1" i="0" u="none" strike="noStrike" cap="none" normalizeH="0" baseline="0" smtClean="0">
              <a:ln>
                <a:noFill/>
              </a:ln>
              <a:solidFill>
                <a:srgbClr val="003333"/>
              </a:solidFill>
              <a:effectLst/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16" name="PIJL-RECHTS 15"/>
          <p:cNvSpPr/>
          <p:nvPr/>
        </p:nvSpPr>
        <p:spPr bwMode="auto">
          <a:xfrm>
            <a:off x="5443369" y="1888750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14375" marR="0" indent="-352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BE" sz="1800" b="1" i="0" u="none" strike="noStrike" cap="none" normalizeH="0" baseline="0" dirty="0" smtClean="0">
              <a:ln>
                <a:noFill/>
              </a:ln>
              <a:solidFill>
                <a:srgbClr val="003333"/>
              </a:solidFill>
              <a:effectLst/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24" name="PIJL-RECHTS 23"/>
          <p:cNvSpPr/>
          <p:nvPr/>
        </p:nvSpPr>
        <p:spPr bwMode="auto">
          <a:xfrm>
            <a:off x="5905948" y="2373382"/>
            <a:ext cx="1183341" cy="283757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14375" marR="0" indent="-352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BE" sz="1800" b="1" i="0" u="none" strike="noStrike" cap="none" normalizeH="0" baseline="0" smtClean="0">
              <a:ln>
                <a:noFill/>
              </a:ln>
              <a:solidFill>
                <a:srgbClr val="003333"/>
              </a:solidFill>
              <a:effectLst/>
              <a:latin typeface="Century Gothic" pitchFamily="34" charset="0"/>
              <a:ea typeface="ＭＳ Ｐゴシック" charset="-128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47133"/>
              </p:ext>
            </p:extLst>
          </p:nvPr>
        </p:nvGraphicFramePr>
        <p:xfrm>
          <a:off x="1148378" y="2571078"/>
          <a:ext cx="7464464" cy="221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010"/>
                <a:gridCol w="1862121"/>
                <a:gridCol w="3788333"/>
              </a:tblGrid>
              <a:tr h="385676">
                <a:tc>
                  <a:txBody>
                    <a:bodyPr/>
                    <a:lstStyle/>
                    <a:p>
                      <a:r>
                        <a:rPr lang="nl-BE" dirty="0" smtClean="0"/>
                        <a:t>Kredietvorm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looptijd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bestemming</a:t>
                      </a:r>
                      <a:endParaRPr lang="nl-BE" dirty="0"/>
                    </a:p>
                  </a:txBody>
                  <a:tcPr/>
                </a:tc>
              </a:tr>
              <a:tr h="527247">
                <a:tc>
                  <a:txBody>
                    <a:bodyPr/>
                    <a:lstStyle/>
                    <a:p>
                      <a:r>
                        <a:rPr lang="nl-BE" dirty="0" smtClean="0"/>
                        <a:t>LT - krediet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 – 30 jaar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Financiering</a:t>
                      </a:r>
                      <a:r>
                        <a:rPr lang="nl-BE" baseline="0" dirty="0" smtClean="0"/>
                        <a:t> van vaste activa</a:t>
                      </a:r>
                    </a:p>
                    <a:p>
                      <a:r>
                        <a:rPr lang="nl-BE" baseline="0" dirty="0" smtClean="0"/>
                        <a:t>(gronden, gebouwen, machines,...)</a:t>
                      </a:r>
                      <a:endParaRPr lang="nl-BE" dirty="0"/>
                    </a:p>
                  </a:txBody>
                  <a:tcPr/>
                </a:tc>
              </a:tr>
              <a:tr h="674280">
                <a:tc>
                  <a:txBody>
                    <a:bodyPr/>
                    <a:lstStyle/>
                    <a:p>
                      <a:r>
                        <a:rPr lang="nl-BE" dirty="0" smtClean="0"/>
                        <a:t>KT-krediet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&lt;= 1 jaar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Financiering van</a:t>
                      </a:r>
                      <a:r>
                        <a:rPr lang="nl-BE" baseline="0" dirty="0" smtClean="0"/>
                        <a:t> bedrijfskapitaal</a:t>
                      </a:r>
                    </a:p>
                    <a:p>
                      <a:r>
                        <a:rPr lang="nl-BE" baseline="0" dirty="0" smtClean="0"/>
                        <a:t>(meststoffen, zaaizaad, veevoeders, ...)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74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/>
              <a:t>Financieel plan : </a:t>
            </a:r>
            <a:r>
              <a:rPr lang="nl-BE" sz="2400" dirty="0"/>
              <a:t>investeringsbegroting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348" y="838200"/>
            <a:ext cx="7772400" cy="4866939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>
                <a:solidFill>
                  <a:srgbClr val="0070C0"/>
                </a:solidFill>
              </a:rPr>
              <a:t>				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smtClean="0">
                <a:solidFill>
                  <a:srgbClr val="0070C0"/>
                </a:solidFill>
              </a:rPr>
              <a:t>     </a:t>
            </a:r>
            <a:r>
              <a:rPr lang="nl-BE" b="0" dirty="0" smtClean="0">
                <a:solidFill>
                  <a:schemeClr val="tx1"/>
                </a:solidFill>
              </a:rPr>
              <a:t>gebruikelijke looptijd</a:t>
            </a:r>
          </a:p>
          <a:p>
            <a:pPr marL="0" indent="0">
              <a:buNone/>
            </a:pPr>
            <a:r>
              <a:rPr lang="nl-BE" b="0" u="sng" dirty="0" smtClean="0">
                <a:solidFill>
                  <a:srgbClr val="FF0000"/>
                </a:solidFill>
              </a:rPr>
              <a:t>LT-krediet:</a:t>
            </a: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Aankoop materiaal			  	  7 jaar</a:t>
            </a: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Overname landbouwbedrijf			15 jaar</a:t>
            </a: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Bouw stal of loods				15 jaar</a:t>
            </a: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Aankoop landbouwgrond		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smtClean="0">
                <a:solidFill>
                  <a:schemeClr val="tx1"/>
                </a:solidFill>
              </a:rPr>
              <a:t>   </a:t>
            </a:r>
            <a:r>
              <a:rPr lang="nl-BE" b="0" dirty="0" smtClean="0">
                <a:solidFill>
                  <a:schemeClr val="tx1"/>
                </a:solidFill>
              </a:rPr>
              <a:t>20-30 </a:t>
            </a:r>
            <a:r>
              <a:rPr lang="nl-BE" b="0" dirty="0" smtClean="0">
                <a:solidFill>
                  <a:schemeClr val="tx1"/>
                </a:solidFill>
              </a:rPr>
              <a:t>jaar</a:t>
            </a:r>
          </a:p>
          <a:p>
            <a:pPr marL="0" indent="0">
              <a:buNone/>
            </a:pPr>
            <a:endParaRPr lang="nl-BE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b="0" u="sng" dirty="0" smtClean="0">
                <a:solidFill>
                  <a:srgbClr val="FF0000"/>
                </a:solidFill>
              </a:rPr>
              <a:t>KT-krediet:</a:t>
            </a: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Voorfinanciering voeders, ...			1 jaar</a:t>
            </a:r>
            <a:endParaRPr lang="nl-BE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4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/>
              <a:t>Financieel plan : </a:t>
            </a:r>
            <a:r>
              <a:rPr lang="nl-BE" sz="2400" dirty="0"/>
              <a:t>investeringsbegroting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863" y="838200"/>
            <a:ext cx="7898803" cy="4818961"/>
          </a:xfrm>
        </p:spPr>
        <p:txBody>
          <a:bodyPr/>
          <a:lstStyle/>
          <a:p>
            <a:pPr marL="0" indent="0">
              <a:buNone/>
            </a:pPr>
            <a:endParaRPr lang="nl-BE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BE" sz="2000" dirty="0" smtClean="0">
                <a:solidFill>
                  <a:srgbClr val="0070C0"/>
                </a:solidFill>
              </a:rPr>
              <a:t>Kredietvraag </a:t>
            </a:r>
            <a:r>
              <a:rPr lang="nl-BE" sz="2000" dirty="0" smtClean="0">
                <a:solidFill>
                  <a:srgbClr val="0070C0"/>
                </a:solidFill>
              </a:rPr>
              <a:t>1:	</a:t>
            </a:r>
            <a:r>
              <a:rPr lang="nl-BE" sz="2000" dirty="0" smtClean="0">
                <a:solidFill>
                  <a:srgbClr val="0070C0"/>
                </a:solidFill>
              </a:rPr>
              <a:t>LT </a:t>
            </a:r>
            <a:r>
              <a:rPr lang="nl-BE" sz="2000" dirty="0" smtClean="0">
                <a:solidFill>
                  <a:srgbClr val="0070C0"/>
                </a:solidFill>
              </a:rPr>
              <a:t>krediet</a:t>
            </a:r>
          </a:p>
          <a:p>
            <a:pPr marL="0" indent="0">
              <a:buNone/>
            </a:pPr>
            <a:endParaRPr lang="nl-BE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Bestemming:		overname ouderlijk bedrijf</a:t>
            </a:r>
          </a:p>
          <a:p>
            <a:pPr marL="0" indent="0">
              <a:buNone/>
            </a:pPr>
            <a:endParaRPr lang="nl-BE" sz="20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Bedrag	:		211.500 EUR</a:t>
            </a:r>
          </a:p>
          <a:p>
            <a:pPr marL="0" indent="0">
              <a:buNone/>
            </a:pPr>
            <a:endParaRPr lang="nl-BE" sz="20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Looptijd:		15 jaar</a:t>
            </a:r>
          </a:p>
          <a:p>
            <a:pPr marL="0" indent="0">
              <a:buNone/>
            </a:pPr>
            <a:endParaRPr lang="nl-BE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nl-B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PIJL-OMLAAG 4"/>
          <p:cNvSpPr/>
          <p:nvPr/>
        </p:nvSpPr>
        <p:spPr bwMode="auto">
          <a:xfrm>
            <a:off x="3851238" y="2667896"/>
            <a:ext cx="193637" cy="279699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14375" marR="0" indent="-352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BE" sz="1800" b="1" i="0" u="none" strike="noStrike" cap="none" normalizeH="0" baseline="0" smtClean="0">
              <a:ln>
                <a:noFill/>
              </a:ln>
              <a:solidFill>
                <a:srgbClr val="003333"/>
              </a:solidFill>
              <a:effectLst/>
              <a:latin typeface="Century Gothic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883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/>
              <a:t>Financieel plan : </a:t>
            </a:r>
            <a:r>
              <a:rPr lang="nl-BE" sz="2400" dirty="0"/>
              <a:t>investeringsbegroting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863" y="838200"/>
            <a:ext cx="7898803" cy="4818961"/>
          </a:xfrm>
        </p:spPr>
        <p:txBody>
          <a:bodyPr/>
          <a:lstStyle/>
          <a:p>
            <a:pPr marL="0" indent="0">
              <a:buNone/>
            </a:pPr>
            <a:endParaRPr lang="nl-BE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BE" sz="2000" dirty="0" smtClean="0">
                <a:solidFill>
                  <a:srgbClr val="0070C0"/>
                </a:solidFill>
              </a:rPr>
              <a:t>Kredietvraag </a:t>
            </a:r>
            <a:r>
              <a:rPr lang="nl-BE" sz="2000" dirty="0" smtClean="0">
                <a:solidFill>
                  <a:srgbClr val="0070C0"/>
                </a:solidFill>
              </a:rPr>
              <a:t>2:	</a:t>
            </a:r>
            <a:r>
              <a:rPr lang="nl-BE" sz="2000" dirty="0" err="1" smtClean="0">
                <a:solidFill>
                  <a:srgbClr val="0070C0"/>
                </a:solidFill>
              </a:rPr>
              <a:t>agriline</a:t>
            </a:r>
            <a:endParaRPr lang="nl-BE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Bestemming:		aankoop meststoffen, voeders, ...</a:t>
            </a:r>
          </a:p>
          <a:p>
            <a:pPr marL="0" indent="0">
              <a:buNone/>
            </a:pPr>
            <a:endParaRPr lang="nl-BE" sz="20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Bedrag:		42.500 EUR</a:t>
            </a:r>
          </a:p>
          <a:p>
            <a:pPr marL="0" indent="0">
              <a:buNone/>
            </a:pPr>
            <a:endParaRPr lang="nl-BE" sz="20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Looptijd:		12 maanden – </a:t>
            </a:r>
            <a:r>
              <a:rPr lang="nl-BE" sz="2000" b="0" dirty="0" smtClean="0">
                <a:solidFill>
                  <a:srgbClr val="FF0000"/>
                </a:solidFill>
              </a:rPr>
              <a:t>hernieuwbaar</a:t>
            </a:r>
          </a:p>
          <a:p>
            <a:pPr marL="0" indent="0">
              <a:buNone/>
            </a:pPr>
            <a:endParaRPr lang="nl-BE" sz="2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nl-B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PIJL-OMLAAG 4"/>
          <p:cNvSpPr/>
          <p:nvPr/>
        </p:nvSpPr>
        <p:spPr bwMode="auto">
          <a:xfrm>
            <a:off x="3851238" y="2667896"/>
            <a:ext cx="193637" cy="279699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14375" marR="0" indent="-35242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BE" sz="1800" b="1" i="0" u="none" strike="noStrike" cap="none" normalizeH="0" baseline="0" smtClean="0">
              <a:ln>
                <a:noFill/>
              </a:ln>
              <a:solidFill>
                <a:srgbClr val="003333"/>
              </a:solidFill>
              <a:effectLst/>
              <a:latin typeface="Century Gothic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4424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 smtClean="0"/>
              <a:t>Financieel plan: liquiditeitsbegroting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72584"/>
            <a:ext cx="8028542" cy="4238512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De liquiditeitsbegroting is een maat voor de</a:t>
            </a:r>
          </a:p>
          <a:p>
            <a:pPr marL="0" indent="0">
              <a:buNone/>
            </a:pPr>
            <a:r>
              <a:rPr lang="nl-BE" dirty="0" smtClean="0"/>
              <a:t>Terugbetalingscapaciteit </a:t>
            </a:r>
            <a:r>
              <a:rPr lang="nl-BE" u="sng" dirty="0" smtClean="0">
                <a:solidFill>
                  <a:srgbClr val="FF0000"/>
                </a:solidFill>
              </a:rPr>
              <a:t>op korte termijn</a:t>
            </a:r>
            <a:endParaRPr lang="nl-BE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Een </a:t>
            </a:r>
            <a:r>
              <a:rPr lang="nl-BE" dirty="0" smtClean="0"/>
              <a:t>bedrijf is liquide</a:t>
            </a:r>
          </a:p>
          <a:p>
            <a:pPr marL="0" indent="0">
              <a:buNone/>
            </a:pPr>
            <a:r>
              <a:rPr lang="nl-BE" dirty="0" smtClean="0"/>
              <a:t>wanneer het voldoende contant geld </a:t>
            </a:r>
          </a:p>
          <a:p>
            <a:pPr marL="0" indent="0">
              <a:buNone/>
            </a:pPr>
            <a:r>
              <a:rPr lang="nl-BE" dirty="0" smtClean="0"/>
              <a:t>in kas of op rekening heeft </a:t>
            </a:r>
          </a:p>
          <a:p>
            <a:pPr marL="0" indent="0">
              <a:buNone/>
            </a:pPr>
            <a:r>
              <a:rPr lang="nl-BE" dirty="0" smtClean="0"/>
              <a:t>om alle schulden op korte termijn </a:t>
            </a:r>
          </a:p>
          <a:p>
            <a:pPr marL="0" indent="0">
              <a:buNone/>
            </a:pPr>
            <a:r>
              <a:rPr lang="nl-BE" dirty="0" smtClean="0"/>
              <a:t>te kunnen </a:t>
            </a:r>
            <a:r>
              <a:rPr lang="nl-BE" dirty="0" smtClean="0"/>
              <a:t>betalen </a:t>
            </a:r>
          </a:p>
          <a:p>
            <a:pPr marL="0" indent="0">
              <a:buNone/>
            </a:pPr>
            <a:r>
              <a:rPr lang="nl-BE" dirty="0" smtClean="0"/>
              <a:t>(facturen, vervaldag kredieten,...)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>
                <a:solidFill>
                  <a:srgbClr val="0070C0"/>
                </a:solidFill>
              </a:rPr>
              <a:t>				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2323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 smtClean="0"/>
              <a:t>Financieel plan: liquiditeitsbegroting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28542" cy="4495800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Beschikbare cash op maandbasis: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>
                <a:solidFill>
                  <a:srgbClr val="0070C0"/>
                </a:solidFill>
              </a:rPr>
              <a:t>				</a:t>
            </a:r>
            <a:r>
              <a:rPr lang="nl-BE" dirty="0" smtClean="0">
                <a:solidFill>
                  <a:schemeClr val="tx1"/>
                </a:solidFill>
              </a:rPr>
              <a:t>jan	     feb	  mrt</a:t>
            </a:r>
            <a:endParaRPr lang="nl-B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dirty="0" smtClean="0">
                <a:solidFill>
                  <a:schemeClr val="tx1"/>
                </a:solidFill>
              </a:rPr>
              <a:t>  </a:t>
            </a:r>
            <a:r>
              <a:rPr lang="nl-BE" b="0" dirty="0" smtClean="0">
                <a:solidFill>
                  <a:schemeClr val="tx1"/>
                </a:solidFill>
              </a:rPr>
              <a:t>Inkomsten		14.000    13.800   13.800</a:t>
            </a:r>
          </a:p>
          <a:p>
            <a:pPr marL="0" indent="0">
              <a:buNone/>
            </a:pPr>
            <a:endParaRPr lang="nl-BE" b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BE" b="0" u="sng" dirty="0" smtClean="0">
                <a:solidFill>
                  <a:schemeClr val="tx1"/>
                </a:solidFill>
              </a:rPr>
              <a:t>Uitgaven</a:t>
            </a:r>
            <a:r>
              <a:rPr lang="nl-BE" b="0" dirty="0" smtClean="0">
                <a:solidFill>
                  <a:schemeClr val="tx1"/>
                </a:solidFill>
              </a:rPr>
              <a:t>			</a:t>
            </a:r>
            <a:r>
              <a:rPr lang="nl-BE" b="0" u="sng" dirty="0" smtClean="0">
                <a:solidFill>
                  <a:schemeClr val="tx1"/>
                </a:solidFill>
              </a:rPr>
              <a:t>17.000</a:t>
            </a:r>
            <a:r>
              <a:rPr lang="nl-BE" b="0" dirty="0" smtClean="0">
                <a:solidFill>
                  <a:schemeClr val="tx1"/>
                </a:solidFill>
              </a:rPr>
              <a:t>    </a:t>
            </a:r>
            <a:r>
              <a:rPr lang="nl-BE" b="0" u="sng" dirty="0" smtClean="0">
                <a:solidFill>
                  <a:schemeClr val="tx1"/>
                </a:solidFill>
              </a:rPr>
              <a:t>12.000</a:t>
            </a:r>
            <a:r>
              <a:rPr lang="nl-BE" b="0" dirty="0" smtClean="0">
                <a:solidFill>
                  <a:schemeClr val="tx1"/>
                </a:solidFill>
              </a:rPr>
              <a:t>   </a:t>
            </a:r>
            <a:r>
              <a:rPr lang="nl-BE" b="0" u="sng" dirty="0" smtClean="0">
                <a:solidFill>
                  <a:schemeClr val="tx1"/>
                </a:solidFill>
              </a:rPr>
              <a:t>11.800</a:t>
            </a:r>
          </a:p>
          <a:p>
            <a:pPr>
              <a:buFontTx/>
              <a:buChar char="-"/>
            </a:pPr>
            <a:endParaRPr lang="nl-BE" b="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smtClean="0">
                <a:solidFill>
                  <a:schemeClr val="tx1"/>
                </a:solidFill>
              </a:rPr>
              <a:t>  Overschot/tekort	-3.000    +1.800	 +2.000</a:t>
            </a:r>
          </a:p>
          <a:p>
            <a:pPr marL="0" indent="0">
              <a:buNone/>
            </a:pPr>
            <a:endParaRPr lang="nl-BE" b="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BE" b="0" dirty="0"/>
              <a:t> </a:t>
            </a:r>
            <a:r>
              <a:rPr lang="nl-BE" b="0" dirty="0" smtClean="0"/>
              <a:t>  </a:t>
            </a:r>
            <a:r>
              <a:rPr lang="nl-BE" dirty="0" smtClean="0"/>
              <a:t>Liquiditeit	</a:t>
            </a:r>
            <a:r>
              <a:rPr lang="nl-BE" b="0" dirty="0" smtClean="0"/>
              <a:t>	</a:t>
            </a:r>
            <a:r>
              <a:rPr lang="nl-BE" b="0" dirty="0" smtClean="0">
                <a:solidFill>
                  <a:srgbClr val="FF0000"/>
                </a:solidFill>
              </a:rPr>
              <a:t>-3.000     -1.200     </a:t>
            </a:r>
            <a:r>
              <a:rPr lang="nl-BE" b="0" dirty="0" smtClean="0">
                <a:solidFill>
                  <a:srgbClr val="69B900"/>
                </a:solidFill>
              </a:rPr>
              <a:t>+</a:t>
            </a:r>
            <a:r>
              <a:rPr lang="nl-BE" b="0" dirty="0" smtClean="0"/>
              <a:t>800</a:t>
            </a:r>
          </a:p>
          <a:p>
            <a:pPr marL="0" indent="0">
              <a:buNone/>
            </a:pP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5074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 smtClean="0"/>
              <a:t>Financieel plan: liquiditeitsbegroting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399"/>
            <a:ext cx="7772400" cy="4653579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Zorg voor voldoende bedrijfskapitaal op je bedrijf zodat alle facturen (leveranciers) en alle kredieten tijdig kunnen betaald worden!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. Zorg voor een </a:t>
            </a:r>
            <a:r>
              <a:rPr lang="nl-BE" b="0" dirty="0" smtClean="0">
                <a:solidFill>
                  <a:srgbClr val="FF0000"/>
                </a:solidFill>
              </a:rPr>
              <a:t>startkapitaal</a:t>
            </a:r>
            <a:r>
              <a:rPr lang="nl-BE" dirty="0" smtClean="0"/>
              <a:t>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. Reserveer een gedeelte van de winst als </a:t>
            </a:r>
            <a:r>
              <a:rPr lang="nl-BE" b="0" dirty="0" smtClean="0">
                <a:solidFill>
                  <a:srgbClr val="FF0000"/>
                </a:solidFill>
              </a:rPr>
              <a:t>buffer</a:t>
            </a:r>
          </a:p>
          <a:p>
            <a:pPr marL="0" indent="0">
              <a:buNone/>
            </a:pPr>
            <a:endParaRPr lang="nl-BE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. Sluit een </a:t>
            </a:r>
            <a:r>
              <a:rPr lang="nl-BE" b="0" dirty="0" smtClean="0">
                <a:solidFill>
                  <a:srgbClr val="FF0000"/>
                </a:solidFill>
              </a:rPr>
              <a:t>KT-krediet</a:t>
            </a:r>
            <a:r>
              <a:rPr lang="nl-BE" b="0" dirty="0" smtClean="0">
                <a:solidFill>
                  <a:schemeClr val="tx1"/>
                </a:solidFill>
              </a:rPr>
              <a:t> af (</a:t>
            </a:r>
            <a:r>
              <a:rPr lang="nl-BE" b="0" dirty="0" err="1" smtClean="0">
                <a:solidFill>
                  <a:schemeClr val="tx1"/>
                </a:solidFill>
              </a:rPr>
              <a:t>agriline</a:t>
            </a:r>
            <a:r>
              <a:rPr lang="nl-BE" b="0" dirty="0" smtClean="0">
                <a:solidFill>
                  <a:schemeClr val="tx1"/>
                </a:solidFill>
              </a:rPr>
              <a:t>)</a:t>
            </a:r>
            <a:endParaRPr lang="nl-BE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3964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707" y="0"/>
            <a:ext cx="8262651" cy="838200"/>
          </a:xfrm>
        </p:spPr>
        <p:txBody>
          <a:bodyPr/>
          <a:lstStyle/>
          <a:p>
            <a:pPr algn="l"/>
            <a:r>
              <a:rPr lang="nl-BE" dirty="0" smtClean="0"/>
              <a:t>Financieel plan: winst – verliesrekening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838200"/>
            <a:ext cx="8135471" cy="4953000"/>
          </a:xfrm>
        </p:spPr>
        <p:txBody>
          <a:bodyPr/>
          <a:lstStyle/>
          <a:p>
            <a:pPr marL="0" indent="0">
              <a:buNone/>
            </a:pPr>
            <a:endParaRPr lang="nl-BE" b="0" dirty="0" smtClean="0"/>
          </a:p>
          <a:p>
            <a:pPr marL="0" indent="0">
              <a:buNone/>
            </a:pPr>
            <a:r>
              <a:rPr lang="nl-BE" dirty="0" smtClean="0"/>
              <a:t>De winst-verlies rekening is een maat voor</a:t>
            </a:r>
          </a:p>
          <a:p>
            <a:pPr marL="0" indent="0">
              <a:buNone/>
            </a:pPr>
            <a:r>
              <a:rPr lang="nl-BE" dirty="0" smtClean="0"/>
              <a:t>de terugbetalingscapaciteit </a:t>
            </a:r>
            <a:r>
              <a:rPr lang="nl-BE" u="sng" dirty="0" smtClean="0">
                <a:solidFill>
                  <a:srgbClr val="FF0000"/>
                </a:solidFill>
              </a:rPr>
              <a:t>op lange termijn</a:t>
            </a:r>
            <a:r>
              <a:rPr lang="nl-BE" b="0" dirty="0" smtClean="0"/>
              <a:t>.</a:t>
            </a:r>
          </a:p>
          <a:p>
            <a:pPr marL="0" indent="0">
              <a:buNone/>
            </a:pPr>
            <a:endParaRPr lang="nl-BE" b="0" dirty="0"/>
          </a:p>
          <a:p>
            <a:pPr marL="0" indent="0">
              <a:buNone/>
            </a:pPr>
            <a:r>
              <a:rPr lang="nl-BE" b="0" dirty="0" smtClean="0"/>
              <a:t>Omzet – kosten = winst/verlies</a:t>
            </a:r>
          </a:p>
          <a:p>
            <a:pPr marL="0" indent="0">
              <a:buNone/>
            </a:pPr>
            <a:endParaRPr lang="nl-BE" b="0" dirty="0"/>
          </a:p>
          <a:p>
            <a:pPr marL="0" indent="0">
              <a:buNone/>
            </a:pPr>
            <a:r>
              <a:rPr lang="nl-BE" b="0" dirty="0" smtClean="0"/>
              <a:t>Inschatting van de cash flow naar de toekomst toe.</a:t>
            </a: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. Prognose melkprijs (bv 32 </a:t>
            </a:r>
            <a:r>
              <a:rPr lang="nl-BE" b="0" dirty="0" err="1" smtClean="0">
                <a:solidFill>
                  <a:schemeClr val="tx1"/>
                </a:solidFill>
              </a:rPr>
              <a:t>ct</a:t>
            </a:r>
            <a:r>
              <a:rPr lang="nl-BE" b="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. Prognose kostenstructuur (</a:t>
            </a:r>
            <a:r>
              <a:rPr lang="nl-BE" b="0" dirty="0" err="1" smtClean="0">
                <a:solidFill>
                  <a:schemeClr val="tx1"/>
                </a:solidFill>
              </a:rPr>
              <a:t>cfr</a:t>
            </a:r>
            <a:r>
              <a:rPr lang="nl-BE" b="0" dirty="0" smtClean="0">
                <a:solidFill>
                  <a:schemeClr val="tx1"/>
                </a:solidFill>
              </a:rPr>
              <a:t> </a:t>
            </a:r>
            <a:r>
              <a:rPr lang="nl-BE" b="0" dirty="0" err="1" smtClean="0">
                <a:solidFill>
                  <a:schemeClr val="tx1"/>
                </a:solidFill>
              </a:rPr>
              <a:t>bedrijfsboekh</a:t>
            </a:r>
            <a:r>
              <a:rPr lang="nl-BE" b="0" dirty="0" smtClean="0">
                <a:solidFill>
                  <a:schemeClr val="tx1"/>
                </a:solidFill>
              </a:rPr>
              <a:t>.)</a:t>
            </a: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. Technische parameters</a:t>
            </a:r>
            <a:endParaRPr lang="nl-BE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4251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707" y="0"/>
            <a:ext cx="8262651" cy="838200"/>
          </a:xfrm>
        </p:spPr>
        <p:txBody>
          <a:bodyPr/>
          <a:lstStyle/>
          <a:p>
            <a:pPr algn="l"/>
            <a:r>
              <a:rPr lang="nl-BE" dirty="0" smtClean="0"/>
              <a:t>Financieel plan: winst – verliesrekening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039558" cy="4953000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					2017</a:t>
            </a:r>
          </a:p>
          <a:p>
            <a:pPr marL="0" indent="0">
              <a:buNone/>
            </a:pPr>
            <a:r>
              <a:rPr lang="nl-BE" dirty="0" smtClean="0"/>
              <a:t>Omzet:	</a:t>
            </a:r>
            <a:r>
              <a:rPr lang="nl-BE" b="0" dirty="0" smtClean="0">
                <a:solidFill>
                  <a:schemeClr val="tx1"/>
                </a:solidFill>
              </a:rPr>
              <a:t>melk			160.000</a:t>
            </a:r>
          </a:p>
          <a:p>
            <a:pPr marL="0" indent="0">
              <a:buNone/>
            </a:pPr>
            <a:r>
              <a:rPr lang="nl-BE" b="0" dirty="0">
                <a:solidFill>
                  <a:schemeClr val="tx1"/>
                </a:solidFill>
              </a:rPr>
              <a:t>	</a:t>
            </a:r>
            <a:r>
              <a:rPr lang="nl-BE" b="0" dirty="0" smtClean="0">
                <a:solidFill>
                  <a:schemeClr val="tx1"/>
                </a:solidFill>
              </a:rPr>
              <a:t>	vee		  	  15.000</a:t>
            </a:r>
          </a:p>
          <a:p>
            <a:pPr marL="0" indent="0">
              <a:buNone/>
            </a:pPr>
            <a:r>
              <a:rPr lang="nl-BE" b="0" dirty="0">
                <a:solidFill>
                  <a:schemeClr val="tx1"/>
                </a:solidFill>
              </a:rPr>
              <a:t>	</a:t>
            </a:r>
            <a:r>
              <a:rPr lang="nl-BE" b="0" dirty="0" smtClean="0">
                <a:solidFill>
                  <a:schemeClr val="tx1"/>
                </a:solidFill>
              </a:rPr>
              <a:t>	bedrijfstoeslag       17.500</a:t>
            </a:r>
          </a:p>
          <a:p>
            <a:pPr marL="0" indent="0">
              <a:buNone/>
            </a:pPr>
            <a:r>
              <a:rPr lang="nl-BE" b="0" dirty="0">
                <a:solidFill>
                  <a:schemeClr val="tx1"/>
                </a:solidFill>
              </a:rPr>
              <a:t>	</a:t>
            </a:r>
            <a:r>
              <a:rPr lang="nl-BE" b="0" dirty="0" smtClean="0">
                <a:solidFill>
                  <a:schemeClr val="tx1"/>
                </a:solidFill>
              </a:rPr>
              <a:t>					</a:t>
            </a:r>
            <a:r>
              <a:rPr lang="nl-BE" b="0" dirty="0" smtClean="0"/>
              <a:t>	192.500</a:t>
            </a:r>
          </a:p>
          <a:p>
            <a:pPr marL="0" indent="0">
              <a:buNone/>
            </a:pPr>
            <a:r>
              <a:rPr lang="nl-BE" dirty="0" smtClean="0"/>
              <a:t>Kosten</a:t>
            </a:r>
            <a:r>
              <a:rPr lang="nl-BE" b="0" dirty="0" smtClean="0"/>
              <a:t>:	</a:t>
            </a:r>
            <a:r>
              <a:rPr lang="nl-BE" b="0" dirty="0" smtClean="0">
                <a:solidFill>
                  <a:schemeClr val="tx1"/>
                </a:solidFill>
              </a:rPr>
              <a:t>variabele kosten	   90.000</a:t>
            </a:r>
          </a:p>
          <a:p>
            <a:pPr marL="0" indent="0">
              <a:buNone/>
            </a:pPr>
            <a:r>
              <a:rPr lang="nl-BE" b="0" dirty="0">
                <a:solidFill>
                  <a:schemeClr val="tx1"/>
                </a:solidFill>
              </a:rPr>
              <a:t>	</a:t>
            </a:r>
            <a:r>
              <a:rPr lang="nl-BE" b="0" dirty="0" smtClean="0">
                <a:solidFill>
                  <a:schemeClr val="tx1"/>
                </a:solidFill>
              </a:rPr>
              <a:t>	vaste kosten	   43.000</a:t>
            </a:r>
          </a:p>
          <a:p>
            <a:pPr marL="0" indent="0">
              <a:buNone/>
            </a:pPr>
            <a:r>
              <a:rPr lang="nl-BE" b="0" dirty="0">
                <a:solidFill>
                  <a:schemeClr val="tx1"/>
                </a:solidFill>
              </a:rPr>
              <a:t>	</a:t>
            </a:r>
            <a:r>
              <a:rPr lang="nl-BE" b="0" dirty="0" smtClean="0">
                <a:solidFill>
                  <a:schemeClr val="tx1"/>
                </a:solidFill>
              </a:rPr>
              <a:t>	</a:t>
            </a:r>
            <a:r>
              <a:rPr lang="nl-BE" b="0" dirty="0" err="1" smtClean="0">
                <a:solidFill>
                  <a:schemeClr val="tx1"/>
                </a:solidFill>
              </a:rPr>
              <a:t>prive</a:t>
            </a:r>
            <a:r>
              <a:rPr lang="nl-BE" b="0" dirty="0" smtClean="0">
                <a:solidFill>
                  <a:schemeClr val="tx1"/>
                </a:solidFill>
              </a:rPr>
              <a:t> uitgaven	   24.000</a:t>
            </a:r>
          </a:p>
          <a:p>
            <a:pPr marL="0" indent="0">
              <a:buNone/>
            </a:pPr>
            <a:r>
              <a:rPr lang="nl-BE" b="0" dirty="0"/>
              <a:t>	</a:t>
            </a:r>
            <a:r>
              <a:rPr lang="nl-BE" b="0" dirty="0" smtClean="0"/>
              <a:t>						157.000</a:t>
            </a:r>
          </a:p>
          <a:p>
            <a:pPr marL="0" indent="0">
              <a:buNone/>
            </a:pPr>
            <a:endParaRPr lang="nl-BE" b="0" dirty="0" smtClean="0"/>
          </a:p>
          <a:p>
            <a:pPr marL="0" indent="0">
              <a:buNone/>
            </a:pPr>
            <a:r>
              <a:rPr lang="nl-BE" dirty="0" smtClean="0"/>
              <a:t>Winst/verlies</a:t>
            </a:r>
            <a:r>
              <a:rPr lang="nl-BE" b="0" dirty="0" smtClean="0"/>
              <a:t>					  </a:t>
            </a:r>
            <a:r>
              <a:rPr lang="nl-BE" dirty="0" smtClean="0"/>
              <a:t>35.500</a:t>
            </a:r>
          </a:p>
          <a:p>
            <a:pPr marL="0" indent="0">
              <a:buNone/>
            </a:pPr>
            <a:r>
              <a:rPr lang="nl-BE" b="0" dirty="0"/>
              <a:t>	</a:t>
            </a:r>
            <a:r>
              <a:rPr lang="nl-BE" b="0" dirty="0" smtClean="0"/>
              <a:t>											</a:t>
            </a:r>
            <a:endParaRPr lang="nl-B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4152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6367" y="0"/>
            <a:ext cx="8025205" cy="838200"/>
          </a:xfrm>
        </p:spPr>
        <p:txBody>
          <a:bodyPr/>
          <a:lstStyle/>
          <a:p>
            <a:pPr algn="l"/>
            <a:r>
              <a:rPr lang="nl-BE" dirty="0" smtClean="0"/>
              <a:t>Overname melkveebedrijf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1" y="1258645"/>
            <a:ext cx="7078532" cy="365760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48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929390" cy="838200"/>
          </a:xfrm>
        </p:spPr>
        <p:txBody>
          <a:bodyPr/>
          <a:lstStyle/>
          <a:p>
            <a:r>
              <a:rPr lang="nl-BE" dirty="0" smtClean="0"/>
              <a:t>Financieel plan: winst-verliesrekening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Een positief saldo tussen rendabiliteit en lasten (35.500 EUR) laat toe om een bijkomend krediet af te sluiten.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K1</a:t>
            </a:r>
            <a:r>
              <a:rPr lang="nl-BE" dirty="0" smtClean="0">
                <a:solidFill>
                  <a:schemeClr val="tx1"/>
                </a:solidFill>
              </a:rPr>
              <a:t>:  	</a:t>
            </a:r>
            <a:r>
              <a:rPr lang="nl-BE" b="0" dirty="0" smtClean="0">
                <a:solidFill>
                  <a:schemeClr val="tx1"/>
                </a:solidFill>
              </a:rPr>
              <a:t>211.500 EUR/15j/2%	14.100 (K)</a:t>
            </a:r>
          </a:p>
          <a:p>
            <a:pPr marL="0" indent="0">
              <a:buNone/>
            </a:pPr>
            <a:r>
              <a:rPr lang="nl-BE" b="0" dirty="0">
                <a:solidFill>
                  <a:schemeClr val="tx1"/>
                </a:solidFill>
              </a:rPr>
              <a:t>	</a:t>
            </a:r>
            <a:r>
              <a:rPr lang="nl-BE" b="0" dirty="0" smtClean="0">
                <a:solidFill>
                  <a:schemeClr val="tx1"/>
                </a:solidFill>
              </a:rPr>
              <a:t>				  4.230 (I)</a:t>
            </a:r>
          </a:p>
          <a:p>
            <a:pPr marL="0" indent="0">
              <a:buNone/>
            </a:pPr>
            <a:endParaRPr lang="nl-BE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K2:	42.500 EUR / 2%		</a:t>
            </a:r>
            <a:r>
              <a:rPr lang="nl-BE" b="0" u="sng" dirty="0" smtClean="0">
                <a:solidFill>
                  <a:schemeClr val="tx1"/>
                </a:solidFill>
              </a:rPr>
              <a:t>     850 (I)</a:t>
            </a: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					19.080 (T)</a:t>
            </a:r>
          </a:p>
          <a:p>
            <a:pPr marL="0" indent="0">
              <a:buNone/>
            </a:pPr>
            <a:endParaRPr lang="nl-B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29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Laatste fase in proces is rondkrijgen financiering!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026" name="Picture 2" descr="https://lh3.googleusercontent.com/-0J4Hs_vohd8/VBmOpKmXH9I/AAAAAAAAAEI/L87alverigY/s250-c-k-no/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27860"/>
            <a:ext cx="3291840" cy="297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397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Financiering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300" y="4549140"/>
            <a:ext cx="7772400" cy="4495800"/>
          </a:xfrm>
        </p:spPr>
        <p:txBody>
          <a:bodyPr/>
          <a:lstStyle/>
          <a:p>
            <a:pPr lvl="2">
              <a:buFont typeface="Arial" panose="020B0604020202020204" pitchFamily="34" charset="0"/>
              <a:buChar char="•"/>
            </a:pPr>
            <a:endParaRPr lang="nl-BE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nl-BE" dirty="0"/>
          </a:p>
          <a:p>
            <a:pPr lvl="2">
              <a:buFont typeface="Arial" panose="020B0604020202020204" pitchFamily="34" charset="0"/>
              <a:buChar char="•"/>
            </a:pPr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9218" name="Picture 2" descr="Afbeeldingsresultaat voor financi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1424940"/>
            <a:ext cx="4857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25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270"/>
            <a:ext cx="9144000" cy="1119130"/>
          </a:xfrm>
        </p:spPr>
        <p:txBody>
          <a:bodyPr/>
          <a:lstStyle/>
          <a:p>
            <a:r>
              <a:rPr lang="en-US" dirty="0" smtClean="0"/>
              <a:t>Financiering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345" y="1295400"/>
            <a:ext cx="6220610" cy="4061908"/>
          </a:xfrm>
        </p:spPr>
        <p:txBody>
          <a:bodyPr/>
          <a:lstStyle/>
          <a:p>
            <a:pPr marL="0" indent="0">
              <a:buNone/>
            </a:pPr>
            <a:endParaRPr lang="nl-BE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De bank leent aan cliënten die beschikken over voldoende </a:t>
            </a:r>
            <a:r>
              <a:rPr lang="nl-BE" dirty="0" smtClean="0">
                <a:solidFill>
                  <a:srgbClr val="FF0000"/>
                </a:solidFill>
              </a:rPr>
              <a:t>terugbetalingscapaciteit</a:t>
            </a:r>
            <a:r>
              <a:rPr lang="nl-BE" b="0" dirty="0" smtClean="0">
                <a:solidFill>
                  <a:schemeClr val="tx1"/>
                </a:solidFill>
              </a:rPr>
              <a:t> om een </a:t>
            </a:r>
            <a:r>
              <a:rPr lang="nl-BE" b="0" dirty="0" smtClean="0">
                <a:solidFill>
                  <a:srgbClr val="FF0000"/>
                </a:solidFill>
              </a:rPr>
              <a:t>verantwoord project </a:t>
            </a:r>
            <a:r>
              <a:rPr lang="nl-BE" b="0" dirty="0" smtClean="0">
                <a:solidFill>
                  <a:schemeClr val="tx1"/>
                </a:solidFill>
              </a:rPr>
              <a:t>te financieren en waar er een belofte is om een </a:t>
            </a:r>
            <a:r>
              <a:rPr lang="nl-BE" b="0" dirty="0" smtClean="0">
                <a:solidFill>
                  <a:srgbClr val="FF0000"/>
                </a:solidFill>
              </a:rPr>
              <a:t>duurzame en rendabele relatie </a:t>
            </a:r>
            <a:r>
              <a:rPr lang="nl-BE" b="0" dirty="0" smtClean="0">
                <a:solidFill>
                  <a:schemeClr val="tx1"/>
                </a:solidFill>
              </a:rPr>
              <a:t>uit te bouwen.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1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sz="2800" dirty="0" smtClean="0"/>
              <a:t>	</a:t>
            </a:r>
            <a:r>
              <a:rPr lang="nl-BE" sz="2800" dirty="0" smtClean="0"/>
              <a:t>opdracht van de kredietanalist:</a:t>
            </a:r>
          </a:p>
          <a:p>
            <a:pPr>
              <a:buNone/>
            </a:pPr>
            <a:endParaRPr lang="nl-BE" sz="2800" dirty="0"/>
          </a:p>
          <a:p>
            <a:pPr>
              <a:buNone/>
            </a:pPr>
            <a:r>
              <a:rPr lang="nl-BE" sz="2800" dirty="0" smtClean="0"/>
              <a:t>   Trachten </a:t>
            </a:r>
            <a:r>
              <a:rPr lang="nl-BE" sz="2800" dirty="0" smtClean="0"/>
              <a:t>een inschatting te </a:t>
            </a:r>
            <a:r>
              <a:rPr lang="nl-BE" sz="2800" dirty="0" smtClean="0"/>
              <a:t>maken van </a:t>
            </a:r>
            <a:r>
              <a:rPr lang="nl-BE" sz="2800" dirty="0" smtClean="0"/>
              <a:t>het kredietrisico van de individuele aanvrager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19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b="0" dirty="0" smtClean="0"/>
          </a:p>
          <a:p>
            <a:r>
              <a:rPr lang="nl-BE" b="0" dirty="0" smtClean="0">
                <a:solidFill>
                  <a:srgbClr val="FF0000"/>
                </a:solidFill>
              </a:rPr>
              <a:t>Historische</a:t>
            </a:r>
            <a:r>
              <a:rPr lang="nl-BE" b="0" dirty="0" smtClean="0"/>
              <a:t> </a:t>
            </a:r>
            <a:r>
              <a:rPr lang="nl-BE" b="0" dirty="0" smtClean="0">
                <a:solidFill>
                  <a:srgbClr val="FF0000"/>
                </a:solidFill>
              </a:rPr>
              <a:t>data</a:t>
            </a:r>
            <a:r>
              <a:rPr lang="nl-BE" b="0" dirty="0" smtClean="0"/>
              <a:t> leert ons iets over de toekomst </a:t>
            </a:r>
          </a:p>
          <a:p>
            <a:pPr marL="0" indent="0">
              <a:buNone/>
            </a:pPr>
            <a:endParaRPr lang="nl-BE" b="0" dirty="0" smtClean="0"/>
          </a:p>
          <a:p>
            <a:r>
              <a:rPr lang="nl-BE" b="0" dirty="0" smtClean="0"/>
              <a:t>Belangrijk : vastleggen van </a:t>
            </a:r>
            <a:r>
              <a:rPr lang="nl-BE" b="0" dirty="0" smtClean="0">
                <a:solidFill>
                  <a:srgbClr val="FF0000"/>
                </a:solidFill>
              </a:rPr>
              <a:t>parameters in de toekomst</a:t>
            </a:r>
            <a:r>
              <a:rPr lang="nl-BE" b="0" dirty="0" smtClean="0"/>
              <a:t> (vb. prijsverwachtingen,...) </a:t>
            </a:r>
          </a:p>
          <a:p>
            <a:endParaRPr lang="nl-BE" b="0" dirty="0" smtClean="0"/>
          </a:p>
          <a:p>
            <a:r>
              <a:rPr lang="nl-BE" b="0" dirty="0" smtClean="0"/>
              <a:t>Volatiliteit wordt in rekening gebracht via het concept ‘stressbestendigheid</a:t>
            </a:r>
            <a:r>
              <a:rPr lang="nl-BE" dirty="0" smtClean="0"/>
              <a:t>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94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Financiering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0" dirty="0" smtClean="0"/>
              <a:t>Kredietrisico wordt bepaald door ratingmodel </a:t>
            </a:r>
            <a:r>
              <a:rPr lang="nl-BE" b="0" dirty="0" smtClean="0">
                <a:solidFill>
                  <a:srgbClr val="FF0000"/>
                </a:solidFill>
              </a:rPr>
              <a:t>AGRI-LAN</a:t>
            </a:r>
          </a:p>
          <a:p>
            <a:pPr marL="0" indent="0">
              <a:buNone/>
            </a:pPr>
            <a:endParaRPr lang="nl-BE" b="0" dirty="0" smtClean="0"/>
          </a:p>
          <a:p>
            <a:r>
              <a:rPr lang="nl-BE" b="0" dirty="0" smtClean="0"/>
              <a:t>Ontwikkeld in 1996 en doorlopend aangepast aan de veranderde context</a:t>
            </a:r>
          </a:p>
          <a:p>
            <a:endParaRPr lang="nl-BE" b="0" dirty="0" smtClean="0"/>
          </a:p>
          <a:p>
            <a:r>
              <a:rPr lang="nl-BE" b="0" dirty="0" smtClean="0"/>
              <a:t>Speciaal ontwikkeld voor de land – en tuinbouwsector 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46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698" y="1295400"/>
            <a:ext cx="629660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7802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Financiering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Managementcapaciteiten</a:t>
            </a:r>
          </a:p>
          <a:p>
            <a:endParaRPr lang="nl-BE" dirty="0"/>
          </a:p>
          <a:p>
            <a:r>
              <a:rPr lang="nl-BE" dirty="0" smtClean="0"/>
              <a:t>Sterktes – zwaktes van een bedrijf</a:t>
            </a:r>
          </a:p>
          <a:p>
            <a:endParaRPr lang="nl-BE" dirty="0" smtClean="0"/>
          </a:p>
          <a:p>
            <a:pPr lvl="2"/>
            <a:r>
              <a:rPr lang="nl-BE" b="0" dirty="0" smtClean="0"/>
              <a:t>Arbeid</a:t>
            </a:r>
          </a:p>
          <a:p>
            <a:pPr lvl="2"/>
            <a:r>
              <a:rPr lang="nl-BE" b="0" dirty="0" smtClean="0"/>
              <a:t>Productierechten </a:t>
            </a:r>
          </a:p>
          <a:p>
            <a:pPr lvl="2"/>
            <a:r>
              <a:rPr lang="nl-BE" b="0" dirty="0" smtClean="0"/>
              <a:t>Moderniteit </a:t>
            </a:r>
          </a:p>
          <a:p>
            <a:pPr lvl="2"/>
            <a:r>
              <a:rPr lang="nl-BE" b="0" dirty="0" smtClean="0"/>
              <a:t>Intensiteit</a:t>
            </a:r>
          </a:p>
          <a:p>
            <a:pPr lvl="2"/>
            <a:endParaRPr lang="nl-BE" dirty="0"/>
          </a:p>
          <a:p>
            <a:pPr lvl="2"/>
            <a:endParaRPr lang="nl-BE" dirty="0" smtClean="0"/>
          </a:p>
          <a:p>
            <a:endParaRPr lang="nl-BE" dirty="0" smtClean="0"/>
          </a:p>
          <a:p>
            <a:pPr lvl="2"/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27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Financiering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3200" dirty="0" smtClean="0"/>
              <a:t>Solvabiliteit</a:t>
            </a:r>
          </a:p>
          <a:p>
            <a:endParaRPr lang="nl-BE" dirty="0"/>
          </a:p>
          <a:p>
            <a:r>
              <a:rPr lang="nl-BE" b="0" dirty="0" smtClean="0"/>
              <a:t>Kengetal voor ‘vreemd vermogen’ op bedrijf </a:t>
            </a:r>
          </a:p>
          <a:p>
            <a:endParaRPr lang="nl-BE" b="0" dirty="0"/>
          </a:p>
          <a:p>
            <a:r>
              <a:rPr lang="nl-BE" b="0" dirty="0" smtClean="0"/>
              <a:t>Dient bekeken te worden in functie van leeftijd en productieniveau</a:t>
            </a:r>
            <a:endParaRPr lang="nl-B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59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" y="198304"/>
            <a:ext cx="9083040" cy="870332"/>
          </a:xfrm>
        </p:spPr>
        <p:txBody>
          <a:bodyPr/>
          <a:lstStyle/>
          <a:p>
            <a:pPr algn="l"/>
            <a:r>
              <a:rPr lang="en-US" dirty="0" err="1" smtClean="0"/>
              <a:t>Overname</a:t>
            </a:r>
            <a:r>
              <a:rPr lang="en-US" dirty="0" smtClean="0"/>
              <a:t> </a:t>
            </a:r>
            <a:r>
              <a:rPr lang="en-US" dirty="0" err="1" smtClean="0"/>
              <a:t>melkveebedrijf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8636"/>
            <a:ext cx="8458200" cy="4782671"/>
          </a:xfrm>
        </p:spPr>
        <p:txBody>
          <a:bodyPr/>
          <a:lstStyle/>
          <a:p>
            <a:pPr marL="0" indent="0">
              <a:buNone/>
            </a:pPr>
            <a:endParaRPr lang="nl-BE" sz="20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Overname van gemengd bedrijf melkvee/akkerbouw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b="0" dirty="0" smtClean="0">
                <a:solidFill>
                  <a:schemeClr val="tx1"/>
                </a:solidFill>
              </a:rPr>
              <a:t>Melkvee:</a:t>
            </a:r>
          </a:p>
          <a:p>
            <a:pPr marL="0" indent="0">
              <a:buNone/>
            </a:pPr>
            <a:r>
              <a:rPr lang="nl-BE" sz="2000" b="0" dirty="0">
                <a:solidFill>
                  <a:schemeClr val="tx1"/>
                </a:solidFill>
              </a:rPr>
              <a:t>	</a:t>
            </a:r>
            <a:r>
              <a:rPr lang="nl-BE" sz="2000" b="0" dirty="0" smtClean="0">
                <a:solidFill>
                  <a:schemeClr val="tx1"/>
                </a:solidFill>
              </a:rPr>
              <a:t>60 melkkoeien en bijhorend jongvee</a:t>
            </a:r>
          </a:p>
          <a:p>
            <a:pPr marL="0" indent="0">
              <a:buNone/>
            </a:pPr>
            <a:r>
              <a:rPr lang="nl-BE" sz="2000" b="0" dirty="0">
                <a:solidFill>
                  <a:schemeClr val="tx1"/>
                </a:solidFill>
              </a:rPr>
              <a:t>	</a:t>
            </a:r>
            <a:r>
              <a:rPr lang="nl-BE" sz="2000" b="0" dirty="0" smtClean="0">
                <a:solidFill>
                  <a:schemeClr val="tx1"/>
                </a:solidFill>
              </a:rPr>
              <a:t>(120 runderen) – 500.000 L.</a:t>
            </a:r>
          </a:p>
          <a:p>
            <a:pPr marL="0" indent="0">
              <a:buNone/>
            </a:pPr>
            <a:r>
              <a:rPr lang="nl-BE" sz="2000" b="0" dirty="0">
                <a:solidFill>
                  <a:schemeClr val="tx1"/>
                </a:solidFill>
              </a:rPr>
              <a:t>	</a:t>
            </a:r>
            <a:endParaRPr lang="nl-BE" sz="2000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2000" b="0" dirty="0" smtClean="0">
                <a:solidFill>
                  <a:schemeClr val="tx1"/>
                </a:solidFill>
              </a:rPr>
              <a:t>Akkerbouw:</a:t>
            </a:r>
          </a:p>
          <a:p>
            <a:pPr marL="0" indent="0">
              <a:buNone/>
            </a:pPr>
            <a:r>
              <a:rPr lang="nl-BE" sz="2000" b="0" dirty="0">
                <a:solidFill>
                  <a:schemeClr val="tx1"/>
                </a:solidFill>
              </a:rPr>
              <a:t>	</a:t>
            </a:r>
            <a:r>
              <a:rPr lang="nl-BE" sz="2000" b="0" dirty="0" smtClean="0">
                <a:solidFill>
                  <a:schemeClr val="tx1"/>
                </a:solidFill>
              </a:rPr>
              <a:t>tarwe		22 ha</a:t>
            </a:r>
          </a:p>
          <a:p>
            <a:pPr marL="0" indent="0">
              <a:buNone/>
            </a:pPr>
            <a:r>
              <a:rPr lang="nl-BE" sz="2000" b="0" dirty="0">
                <a:solidFill>
                  <a:schemeClr val="tx1"/>
                </a:solidFill>
              </a:rPr>
              <a:t>	</a:t>
            </a:r>
            <a:r>
              <a:rPr lang="nl-BE" sz="2000" b="0" dirty="0" smtClean="0">
                <a:solidFill>
                  <a:schemeClr val="tx1"/>
                </a:solidFill>
              </a:rPr>
              <a:t>aardappel	12 ha</a:t>
            </a:r>
          </a:p>
          <a:p>
            <a:pPr marL="0" indent="0">
              <a:buNone/>
            </a:pPr>
            <a:r>
              <a:rPr lang="nl-BE" sz="2000" b="0" dirty="0">
                <a:solidFill>
                  <a:schemeClr val="tx1"/>
                </a:solidFill>
              </a:rPr>
              <a:t>	</a:t>
            </a:r>
            <a:r>
              <a:rPr lang="nl-BE" sz="2000" b="0" dirty="0" smtClean="0">
                <a:solidFill>
                  <a:schemeClr val="tx1"/>
                </a:solidFill>
              </a:rPr>
              <a:t>mais		11 ha</a:t>
            </a:r>
          </a:p>
          <a:p>
            <a:pPr marL="0" indent="0">
              <a:buNone/>
            </a:pPr>
            <a:r>
              <a:rPr lang="nl-BE" sz="2000" b="0" dirty="0">
                <a:solidFill>
                  <a:schemeClr val="tx1"/>
                </a:solidFill>
              </a:rPr>
              <a:t>	</a:t>
            </a:r>
            <a:r>
              <a:rPr lang="nl-BE" sz="2000" b="0" dirty="0" smtClean="0">
                <a:solidFill>
                  <a:schemeClr val="tx1"/>
                </a:solidFill>
              </a:rPr>
              <a:t>grasland	</a:t>
            </a:r>
            <a:r>
              <a:rPr lang="nl-BE" sz="2000" b="0" u="sng" dirty="0" smtClean="0">
                <a:solidFill>
                  <a:schemeClr val="tx1"/>
                </a:solidFill>
              </a:rPr>
              <a:t>17 ha</a:t>
            </a:r>
            <a:endParaRPr lang="nl-BE" sz="2000" b="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			62 ha</a:t>
            </a:r>
            <a:endParaRPr lang="nl-BE" sz="14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90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Financiering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3200" dirty="0" smtClean="0"/>
              <a:t>Rentabiliteit</a:t>
            </a:r>
            <a:r>
              <a:rPr lang="nl-BE" dirty="0" smtClean="0"/>
              <a:t> </a:t>
            </a:r>
          </a:p>
          <a:p>
            <a:endParaRPr lang="nl-BE" dirty="0"/>
          </a:p>
          <a:p>
            <a:r>
              <a:rPr lang="nl-BE" b="0" dirty="0" smtClean="0"/>
              <a:t>Terugbetalingscapaciteit op </a:t>
            </a:r>
            <a:r>
              <a:rPr lang="nl-BE" b="0" u="sng" dirty="0" smtClean="0"/>
              <a:t>lange termijn</a:t>
            </a:r>
          </a:p>
          <a:p>
            <a:pPr marL="0" indent="0">
              <a:buNone/>
            </a:pPr>
            <a:endParaRPr lang="nl-BE" b="0" dirty="0"/>
          </a:p>
          <a:p>
            <a:r>
              <a:rPr lang="nl-BE" b="0" dirty="0" smtClean="0"/>
              <a:t>Inschatting van de OCF naar de toekomst:</a:t>
            </a:r>
          </a:p>
          <a:p>
            <a:pPr lvl="2"/>
            <a:r>
              <a:rPr lang="nl-BE" b="0" dirty="0" smtClean="0"/>
              <a:t>Prognose melkprijs</a:t>
            </a:r>
          </a:p>
          <a:p>
            <a:pPr lvl="2"/>
            <a:r>
              <a:rPr lang="nl-BE" b="0" dirty="0" smtClean="0"/>
              <a:t>Prognose kostenstructuur</a:t>
            </a:r>
          </a:p>
          <a:p>
            <a:pPr lvl="2"/>
            <a:r>
              <a:rPr lang="nl-BE" b="0" dirty="0" smtClean="0"/>
              <a:t>Evolutie van de bedrijfstechnische parameters</a:t>
            </a:r>
          </a:p>
          <a:p>
            <a:pPr lvl="2"/>
            <a:endParaRPr lang="nl-BE" b="0" dirty="0"/>
          </a:p>
          <a:p>
            <a:r>
              <a:rPr lang="nl-BE" b="0" dirty="0" smtClean="0"/>
              <a:t>Sterke relatie met de financiële last op bedrijf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38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Financiering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3200" dirty="0" smtClean="0"/>
              <a:t>Rentabiliteit</a:t>
            </a:r>
            <a:r>
              <a:rPr lang="nl-BE" dirty="0" smtClean="0"/>
              <a:t> </a:t>
            </a:r>
          </a:p>
          <a:p>
            <a:endParaRPr lang="nl-BE" dirty="0"/>
          </a:p>
          <a:p>
            <a:r>
              <a:rPr lang="nl-BE" b="0" dirty="0" smtClean="0"/>
              <a:t>Op basis van volledige fiscale boekhouding</a:t>
            </a:r>
          </a:p>
          <a:p>
            <a:endParaRPr lang="nl-BE" b="0" dirty="0"/>
          </a:p>
          <a:p>
            <a:r>
              <a:rPr lang="nl-BE" b="0" dirty="0" smtClean="0"/>
              <a:t>Op basis van </a:t>
            </a:r>
            <a:r>
              <a:rPr lang="nl-BE" b="0" dirty="0" smtClean="0">
                <a:solidFill>
                  <a:srgbClr val="FF0000"/>
                </a:solidFill>
              </a:rPr>
              <a:t>landbouwboekhouding</a:t>
            </a:r>
          </a:p>
          <a:p>
            <a:pPr lvl="2"/>
            <a:endParaRPr lang="nl-BE" b="0" dirty="0"/>
          </a:p>
          <a:p>
            <a:r>
              <a:rPr lang="nl-BE" b="0" dirty="0" smtClean="0"/>
              <a:t>Op basis van interne normen</a:t>
            </a:r>
          </a:p>
          <a:p>
            <a:endParaRPr lang="nl-B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6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Financiering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3200" dirty="0" smtClean="0"/>
              <a:t>Liquiditeit</a:t>
            </a:r>
          </a:p>
          <a:p>
            <a:pPr marL="0" indent="0">
              <a:buNone/>
            </a:pPr>
            <a:endParaRPr lang="nl-BE" sz="3200" dirty="0" smtClean="0"/>
          </a:p>
          <a:p>
            <a:r>
              <a:rPr lang="nl-BE" b="0" dirty="0" smtClean="0"/>
              <a:t>Terugbetalingscapaciteit op </a:t>
            </a:r>
            <a:r>
              <a:rPr lang="nl-BE" b="0" u="sng" dirty="0" smtClean="0"/>
              <a:t>korte termijn</a:t>
            </a:r>
          </a:p>
          <a:p>
            <a:r>
              <a:rPr lang="nl-BE" b="0" dirty="0" smtClean="0"/>
              <a:t>Wint aan belang omwille van de volatiliteit</a:t>
            </a:r>
          </a:p>
          <a:p>
            <a:r>
              <a:rPr lang="nl-BE" b="0" dirty="0" smtClean="0"/>
              <a:t>Stresstest ondergaan</a:t>
            </a:r>
          </a:p>
          <a:p>
            <a:r>
              <a:rPr lang="nl-BE" b="0" dirty="0" smtClean="0"/>
              <a:t>Hoe omgaan met liquiditeitsspanningen</a:t>
            </a:r>
          </a:p>
          <a:p>
            <a:pPr lvl="1"/>
            <a:r>
              <a:rPr lang="nl-BE" b="0" dirty="0" smtClean="0"/>
              <a:t>Financiële buffer aanleggen in ‘goede tijden’</a:t>
            </a:r>
          </a:p>
          <a:p>
            <a:pPr lvl="1"/>
            <a:r>
              <a:rPr lang="nl-BE" b="0" dirty="0" smtClean="0"/>
              <a:t>Beroep doen op bankkredieten (</a:t>
            </a:r>
            <a:r>
              <a:rPr lang="nl-BE" b="0" dirty="0" err="1" smtClean="0"/>
              <a:t>vb</a:t>
            </a:r>
            <a:r>
              <a:rPr lang="nl-BE" b="0" dirty="0" smtClean="0"/>
              <a:t> </a:t>
            </a:r>
            <a:r>
              <a:rPr lang="nl-BE" b="0" dirty="0" err="1" smtClean="0"/>
              <a:t>Agri</a:t>
            </a:r>
            <a:r>
              <a:rPr lang="nl-BE" b="0" dirty="0" smtClean="0"/>
              <a:t>-line) </a:t>
            </a:r>
            <a:endParaRPr lang="nl-B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62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Financiering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2050" name="Picture 2" descr="http://static0.goedgevoel.be/static/photo/2010/7/4/10/20100406142647/media_xl_36468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66900"/>
            <a:ext cx="5943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811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64" y="94914"/>
            <a:ext cx="7772400" cy="838200"/>
          </a:xfrm>
        </p:spPr>
        <p:txBody>
          <a:bodyPr/>
          <a:lstStyle/>
          <a:p>
            <a:pPr algn="l"/>
            <a:r>
              <a:rPr lang="nl-BE" dirty="0" smtClean="0"/>
              <a:t>Financiering : zekerheden/waarborg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254" y="827442"/>
            <a:ext cx="7772400" cy="4866939"/>
          </a:xfrm>
        </p:spPr>
        <p:txBody>
          <a:bodyPr/>
          <a:lstStyle/>
          <a:p>
            <a:pPr marL="0" indent="0">
              <a:buNone/>
            </a:pPr>
            <a:endParaRPr lang="nl-BE" sz="20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Een gedetailleerde risicobepaling sluit niet uit dat zich een </a:t>
            </a:r>
            <a:r>
              <a:rPr lang="nl-BE" sz="2000" b="0" u="sng" dirty="0" smtClean="0">
                <a:solidFill>
                  <a:schemeClr val="tx1"/>
                </a:solidFill>
              </a:rPr>
              <a:t>onvoorziene hindernis </a:t>
            </a:r>
            <a:r>
              <a:rPr lang="nl-BE" sz="2000" b="0" dirty="0" smtClean="0">
                <a:solidFill>
                  <a:schemeClr val="tx1"/>
                </a:solidFill>
              </a:rPr>
              <a:t>opwerpt en de terugbetaling van het krediet stopt.</a:t>
            </a:r>
          </a:p>
          <a:p>
            <a:pPr marL="0" indent="0">
              <a:buNone/>
            </a:pPr>
            <a:endParaRPr lang="nl-BE" sz="20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Ziekte, ongeval, brand, scheiding, ...</a:t>
            </a:r>
          </a:p>
          <a:p>
            <a:pPr marL="0" indent="0">
              <a:buNone/>
            </a:pPr>
            <a:endParaRPr lang="nl-BE" sz="2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Bij een structureel probleem dient de activiteit stopgezet te worden en dienen kredieten aangezuiverd te worden met verkoop van gebouwen, gronden, machines, ...</a:t>
            </a:r>
          </a:p>
          <a:p>
            <a:pPr marL="0" indent="0">
              <a:buNone/>
            </a:pPr>
            <a:endParaRPr lang="nl-BE" sz="2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2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2000" b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92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64" y="94914"/>
            <a:ext cx="7772400" cy="838200"/>
          </a:xfrm>
        </p:spPr>
        <p:txBody>
          <a:bodyPr/>
          <a:lstStyle/>
          <a:p>
            <a:pPr algn="l"/>
            <a:r>
              <a:rPr lang="nl-BE" dirty="0"/>
              <a:t>Financiering : zekerheden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254" y="827442"/>
            <a:ext cx="7772400" cy="4866939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>
                <a:solidFill>
                  <a:srgbClr val="0070C0"/>
                </a:solidFill>
              </a:rPr>
              <a:t>	</a:t>
            </a: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Meestal zijn er verschillende schuldeisers.</a:t>
            </a:r>
            <a:endParaRPr lang="nl-BE" sz="2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Via waarborgen kan een bank een </a:t>
            </a:r>
            <a:r>
              <a:rPr lang="nl-BE" sz="2000" b="0" dirty="0" smtClean="0">
                <a:solidFill>
                  <a:srgbClr val="FF0000"/>
                </a:solidFill>
              </a:rPr>
              <a:t>voorrecht nemen </a:t>
            </a:r>
            <a:r>
              <a:rPr lang="nl-BE" sz="2000" b="0" dirty="0" smtClean="0">
                <a:solidFill>
                  <a:schemeClr val="tx1"/>
                </a:solidFill>
              </a:rPr>
              <a:t>op de goederen van het bedrijf.</a:t>
            </a:r>
          </a:p>
          <a:p>
            <a:pPr marL="0" indent="0">
              <a:buNone/>
            </a:pPr>
            <a:endParaRPr lang="nl-BE" sz="2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Basisregel:</a:t>
            </a:r>
          </a:p>
          <a:p>
            <a:pPr marL="0" indent="0">
              <a:buNone/>
            </a:pPr>
            <a:endParaRPr lang="nl-BE" sz="2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De zaak die wordt gefinancierd (bv machine, stal) –</a:t>
            </a: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wordt ook in waarborg genomen.</a:t>
            </a:r>
            <a:endParaRPr lang="nl-BE" sz="2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2000" b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3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/>
              <a:t>Financiering : zekerheden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sz="3200" dirty="0" smtClean="0"/>
          </a:p>
          <a:p>
            <a:r>
              <a:rPr lang="nl-BE" b="0" dirty="0" smtClean="0"/>
              <a:t>Zakelijke zekerheden</a:t>
            </a:r>
          </a:p>
          <a:p>
            <a:pPr lvl="1"/>
            <a:r>
              <a:rPr lang="nl-BE" sz="2400" b="0" dirty="0" smtClean="0"/>
              <a:t>hypotheek</a:t>
            </a:r>
          </a:p>
          <a:p>
            <a:pPr lvl="1"/>
            <a:r>
              <a:rPr lang="nl-BE" sz="2400" b="0" dirty="0" smtClean="0"/>
              <a:t>landbouwvoorrecht/handelsfonds</a:t>
            </a:r>
          </a:p>
          <a:p>
            <a:pPr lvl="1"/>
            <a:r>
              <a:rPr lang="nl-BE" sz="2400" b="0" dirty="0" smtClean="0"/>
              <a:t>kwijtschrift </a:t>
            </a:r>
          </a:p>
          <a:p>
            <a:pPr lvl="1"/>
            <a:endParaRPr lang="nl-BE" sz="2400" b="0" dirty="0" smtClean="0"/>
          </a:p>
          <a:p>
            <a:r>
              <a:rPr lang="nl-BE" b="0" dirty="0" smtClean="0"/>
              <a:t>Semi zakelijke zekerheden</a:t>
            </a:r>
          </a:p>
          <a:p>
            <a:pPr lvl="1"/>
            <a:r>
              <a:rPr lang="nl-BE" sz="2400" b="0" dirty="0" smtClean="0"/>
              <a:t>hypothecair mandaat</a:t>
            </a:r>
          </a:p>
          <a:p>
            <a:pPr lvl="1"/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58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/>
              <a:t>Financiering : zekerheden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sz="3200" dirty="0" smtClean="0"/>
          </a:p>
          <a:p>
            <a:r>
              <a:rPr lang="nl-BE" b="0" dirty="0" smtClean="0"/>
              <a:t>Persoonlijke zekerheden</a:t>
            </a:r>
          </a:p>
          <a:p>
            <a:pPr lvl="1"/>
            <a:r>
              <a:rPr lang="nl-BE" sz="2400" b="0" dirty="0" smtClean="0"/>
              <a:t>Medeschuldenaar!</a:t>
            </a:r>
          </a:p>
          <a:p>
            <a:endParaRPr lang="nl-BE" b="0" dirty="0" smtClean="0"/>
          </a:p>
          <a:p>
            <a:r>
              <a:rPr lang="nl-BE" b="0" dirty="0" smtClean="0"/>
              <a:t>Morele zekerheden</a:t>
            </a:r>
          </a:p>
          <a:p>
            <a:pPr lvl="1"/>
            <a:r>
              <a:rPr lang="nl-BE" sz="2400" b="0" dirty="0" smtClean="0"/>
              <a:t>Letter of </a:t>
            </a:r>
            <a:r>
              <a:rPr lang="nl-BE" sz="2400" b="0" dirty="0" err="1" smtClean="0"/>
              <a:t>intent</a:t>
            </a:r>
            <a:endParaRPr lang="nl-BE" sz="2400" b="0" dirty="0" smtClean="0"/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48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64" y="94914"/>
            <a:ext cx="7772400" cy="838200"/>
          </a:xfrm>
        </p:spPr>
        <p:txBody>
          <a:bodyPr/>
          <a:lstStyle/>
          <a:p>
            <a:pPr algn="l"/>
            <a:r>
              <a:rPr lang="nl-BE" dirty="0"/>
              <a:t>Financiering : zekerheden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254" y="827442"/>
            <a:ext cx="7772400" cy="4866939"/>
          </a:xfrm>
        </p:spPr>
        <p:txBody>
          <a:bodyPr/>
          <a:lstStyle/>
          <a:p>
            <a:pPr marL="0" indent="0">
              <a:buNone/>
            </a:pPr>
            <a:endParaRPr lang="nl-BE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BE" sz="2000" b="0" u="sng" dirty="0" smtClean="0">
                <a:solidFill>
                  <a:schemeClr val="tx1"/>
                </a:solidFill>
              </a:rPr>
              <a:t>Voorbeeld </a:t>
            </a:r>
            <a:r>
              <a:rPr lang="nl-BE" sz="2000" b="0" u="sng" dirty="0" smtClean="0">
                <a:solidFill>
                  <a:schemeClr val="tx1"/>
                </a:solidFill>
              </a:rPr>
              <a:t>1:</a:t>
            </a:r>
            <a:r>
              <a:rPr lang="nl-BE" sz="2000" b="0" dirty="0" smtClean="0">
                <a:solidFill>
                  <a:schemeClr val="tx1"/>
                </a:solidFill>
              </a:rPr>
              <a:t> </a:t>
            </a:r>
            <a:r>
              <a:rPr lang="nl-BE" sz="2000" b="0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Financiering van overname landbouwbedrijf</a:t>
            </a:r>
          </a:p>
          <a:p>
            <a:pPr marL="0" indent="0">
              <a:buNone/>
            </a:pPr>
            <a:endParaRPr lang="nl-BE" sz="2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De bank neemt een waarborg op roerende goederen</a:t>
            </a: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die verband houden met de overname.</a:t>
            </a: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(landbouwvoorrecht)</a:t>
            </a:r>
          </a:p>
          <a:p>
            <a:pPr marL="0" indent="0">
              <a:buNone/>
            </a:pPr>
            <a:endParaRPr lang="nl-BE" sz="20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In geval het krediet niet meer wordt terugbetaald, kunnen de machines, dieren , voorraden, ... ten gelde worden gemaakt voor de aanzuivering van het openstaand saldo van het krediet.</a:t>
            </a:r>
          </a:p>
          <a:p>
            <a:pPr marL="0" indent="0">
              <a:buNone/>
            </a:pPr>
            <a:endParaRPr lang="nl-BE" sz="2000" b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74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64" y="94914"/>
            <a:ext cx="7772400" cy="838200"/>
          </a:xfrm>
        </p:spPr>
        <p:txBody>
          <a:bodyPr/>
          <a:lstStyle/>
          <a:p>
            <a:pPr algn="l"/>
            <a:r>
              <a:rPr lang="nl-BE" dirty="0"/>
              <a:t>Financiering : zekerheden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254" y="827442"/>
            <a:ext cx="7772400" cy="4866939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>
                <a:solidFill>
                  <a:srgbClr val="0070C0"/>
                </a:solidFill>
              </a:rPr>
              <a:t>	</a:t>
            </a:r>
            <a:endParaRPr lang="nl-BE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BE" sz="2000" b="0" u="sng" dirty="0" smtClean="0">
                <a:solidFill>
                  <a:schemeClr val="tx1"/>
                </a:solidFill>
              </a:rPr>
              <a:t>Voorbeeld </a:t>
            </a:r>
            <a:r>
              <a:rPr lang="nl-BE" sz="2000" b="0" u="sng" dirty="0" smtClean="0">
                <a:solidFill>
                  <a:schemeClr val="tx1"/>
                </a:solidFill>
              </a:rPr>
              <a:t>2:</a:t>
            </a:r>
            <a:r>
              <a:rPr lang="nl-BE" sz="2000" b="0" dirty="0" smtClean="0">
                <a:solidFill>
                  <a:schemeClr val="tx1"/>
                </a:solidFill>
              </a:rPr>
              <a:t> </a:t>
            </a:r>
            <a:r>
              <a:rPr lang="nl-BE" sz="2000" b="0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Financiering van landbouwgrond:</a:t>
            </a:r>
          </a:p>
          <a:p>
            <a:pPr marL="0" indent="0">
              <a:buNone/>
            </a:pPr>
            <a:endParaRPr lang="nl-BE" sz="20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De bank neemt een waarborg op deze grond </a:t>
            </a: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(hypotheek of hypothecair mandaat)</a:t>
            </a:r>
          </a:p>
          <a:p>
            <a:pPr marL="0" indent="0">
              <a:buNone/>
            </a:pPr>
            <a:endParaRPr lang="nl-BE" sz="20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b="0" dirty="0" smtClean="0">
                <a:solidFill>
                  <a:schemeClr val="tx1"/>
                </a:solidFill>
              </a:rPr>
              <a:t>In geval het krediet niet meer wordt terugbetaald, kan de grond ten gelde worden gemaakt voor de aanzuivering van het openstaand saldo van het krediet.</a:t>
            </a:r>
          </a:p>
          <a:p>
            <a:pPr marL="0" indent="0">
              <a:buNone/>
            </a:pPr>
            <a:endParaRPr lang="nl-BE" sz="2000" b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60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73" y="1303568"/>
            <a:ext cx="9083040" cy="3634191"/>
          </a:xfrm>
        </p:spPr>
        <p:txBody>
          <a:bodyPr/>
          <a:lstStyle/>
          <a:p>
            <a:pPr algn="l"/>
            <a:r>
              <a:rPr lang="en-US" dirty="0" err="1" smtClean="0"/>
              <a:t>Inhoud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0070C0"/>
                </a:solidFill>
              </a:rPr>
              <a:t>. </a:t>
            </a:r>
            <a:r>
              <a:rPr lang="en-US" dirty="0" err="1" smtClean="0">
                <a:solidFill>
                  <a:srgbClr val="0070C0"/>
                </a:solidFill>
              </a:rPr>
              <a:t>Buisinessplan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. Financieel plan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. Financiering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48" y="4004341"/>
            <a:ext cx="8458200" cy="4782671"/>
          </a:xfrm>
        </p:spPr>
        <p:txBody>
          <a:bodyPr/>
          <a:lstStyle/>
          <a:p>
            <a:pPr marL="0" indent="0">
              <a:buNone/>
            </a:pPr>
            <a:endParaRPr lang="nl-BE" sz="20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170" name="Picture 2" descr="Afbeeldingsresultaat voor succes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01" y="2173045"/>
            <a:ext cx="4485939" cy="376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986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Financiering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5122" name="Picture 2" descr="http://www.geldbank.be/wp-content/uploads/2015/07/let-op-geld-lenen-kost-ook-gel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060" y="1935480"/>
            <a:ext cx="3749040" cy="238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581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Financiering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3200" dirty="0" smtClean="0"/>
              <a:t>Kosten  </a:t>
            </a:r>
          </a:p>
          <a:p>
            <a:pPr marL="0" indent="0">
              <a:buNone/>
            </a:pPr>
            <a:endParaRPr lang="nl-BE" sz="3200" dirty="0" smtClean="0"/>
          </a:p>
          <a:p>
            <a:r>
              <a:rPr lang="nl-BE" b="0" dirty="0" smtClean="0"/>
              <a:t>Intresten </a:t>
            </a:r>
          </a:p>
          <a:p>
            <a:pPr lvl="1"/>
            <a:r>
              <a:rPr lang="nl-BE" b="0" dirty="0" smtClean="0"/>
              <a:t>vergoeding voor het gebruik van het geld</a:t>
            </a:r>
          </a:p>
          <a:p>
            <a:endParaRPr lang="nl-BE" b="0" dirty="0" smtClean="0"/>
          </a:p>
          <a:p>
            <a:r>
              <a:rPr lang="nl-BE" b="0" dirty="0" smtClean="0"/>
              <a:t>Vestigen van de waarborgen</a:t>
            </a:r>
          </a:p>
          <a:p>
            <a:pPr lvl="1"/>
            <a:r>
              <a:rPr lang="nl-BE" b="0" dirty="0" smtClean="0"/>
              <a:t>www.notaris.be</a:t>
            </a:r>
          </a:p>
          <a:p>
            <a:endParaRPr lang="nl-BE" b="0" dirty="0"/>
          </a:p>
          <a:p>
            <a:r>
              <a:rPr lang="nl-BE" b="0" dirty="0" smtClean="0"/>
              <a:t>Kosten verbonden aan kredietvoorstel</a:t>
            </a:r>
          </a:p>
          <a:p>
            <a:pPr lvl="1"/>
            <a:r>
              <a:rPr lang="nl-BE" b="0" dirty="0" err="1" smtClean="0"/>
              <a:t>vb</a:t>
            </a:r>
            <a:r>
              <a:rPr lang="nl-BE" b="0" dirty="0" smtClean="0"/>
              <a:t> dossierkosten</a:t>
            </a:r>
            <a:endParaRPr lang="nl-B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90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BE" dirty="0" smtClean="0"/>
              <a:t>Antwoord zoeken op de vraag: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>
                <a:solidFill>
                  <a:srgbClr val="0070C0"/>
                </a:solidFill>
              </a:rPr>
              <a:t>Wat zijn de punten waar een bank naar kijkt bij het toekennen van een krediet?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6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63" y="94914"/>
            <a:ext cx="8533503" cy="838200"/>
          </a:xfrm>
        </p:spPr>
        <p:txBody>
          <a:bodyPr/>
          <a:lstStyle/>
          <a:p>
            <a:pPr algn="l"/>
            <a:r>
              <a:rPr lang="nl-BE" dirty="0" smtClean="0"/>
              <a:t>Aandachtspunten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253" y="827442"/>
            <a:ext cx="7995621" cy="4866939"/>
          </a:xfrm>
        </p:spPr>
        <p:txBody>
          <a:bodyPr/>
          <a:lstStyle/>
          <a:p>
            <a:pPr marL="0" indent="0">
              <a:buNone/>
            </a:pPr>
            <a:endParaRPr lang="nl-BE" b="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BE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BE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BE" sz="2000" b="0" dirty="0" smtClean="0"/>
              <a:t>. Bereid uw project grondig </a:t>
            </a:r>
            <a:r>
              <a:rPr lang="nl-BE" sz="2000" b="0" dirty="0" smtClean="0"/>
              <a:t>voor.</a:t>
            </a:r>
          </a:p>
          <a:p>
            <a:pPr marL="0" indent="0">
              <a:buNone/>
            </a:pPr>
            <a:r>
              <a:rPr lang="nl-BE" sz="2000" b="0" dirty="0"/>
              <a:t> </a:t>
            </a:r>
            <a:r>
              <a:rPr lang="nl-BE" sz="2000" b="0" dirty="0" smtClean="0"/>
              <a:t> Leg een goed onderbouwd bedrijfsplan voor dat met alle </a:t>
            </a:r>
          </a:p>
          <a:p>
            <a:pPr marL="0" indent="0">
              <a:buNone/>
            </a:pPr>
            <a:r>
              <a:rPr lang="nl-BE" sz="2000" b="0" dirty="0"/>
              <a:t> </a:t>
            </a:r>
            <a:r>
              <a:rPr lang="nl-BE" sz="2000" b="0" dirty="0" smtClean="0"/>
              <a:t> betrokken partijen besproken is.</a:t>
            </a:r>
            <a:endParaRPr lang="nl-BE" sz="2000" b="0" dirty="0" smtClean="0"/>
          </a:p>
          <a:p>
            <a:pPr marL="0" indent="0">
              <a:buNone/>
            </a:pPr>
            <a:endParaRPr lang="nl-BE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97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63" y="94914"/>
            <a:ext cx="8533503" cy="838200"/>
          </a:xfrm>
        </p:spPr>
        <p:txBody>
          <a:bodyPr/>
          <a:lstStyle/>
          <a:p>
            <a:pPr algn="l"/>
            <a:r>
              <a:rPr lang="nl-BE" dirty="0" smtClean="0"/>
              <a:t>Aandachtspunten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253" y="827442"/>
            <a:ext cx="7995621" cy="4866939"/>
          </a:xfrm>
        </p:spPr>
        <p:txBody>
          <a:bodyPr/>
          <a:lstStyle/>
          <a:p>
            <a:pPr marL="0" indent="0">
              <a:buNone/>
            </a:pPr>
            <a:r>
              <a:rPr lang="nl-BE" sz="2000" b="0" dirty="0" smtClean="0"/>
              <a:t>investeringsbegroting</a:t>
            </a:r>
            <a:endParaRPr lang="nl-BE" sz="2000" b="0" dirty="0"/>
          </a:p>
          <a:p>
            <a:pPr marL="0" indent="0">
              <a:buNone/>
            </a:pPr>
            <a:endParaRPr lang="nl-BE" sz="2000" b="0" dirty="0" smtClean="0"/>
          </a:p>
          <a:p>
            <a:pPr marL="0" indent="0">
              <a:buNone/>
            </a:pPr>
            <a:endParaRPr lang="nl-BE" sz="2000" b="0" dirty="0"/>
          </a:p>
          <a:p>
            <a:pPr marL="0" indent="0">
              <a:buNone/>
            </a:pPr>
            <a:endParaRPr lang="nl-BE" sz="2000" b="0" dirty="0"/>
          </a:p>
          <a:p>
            <a:pPr marL="0" indent="0">
              <a:buNone/>
            </a:pPr>
            <a:r>
              <a:rPr lang="nl-BE" sz="2000" b="0" dirty="0" smtClean="0"/>
              <a:t>. Onderschat de kostprijs van een project </a:t>
            </a:r>
            <a:r>
              <a:rPr lang="nl-BE" sz="2000" b="0" dirty="0" smtClean="0"/>
              <a:t>niet!</a:t>
            </a:r>
            <a:endParaRPr lang="nl-BE" sz="2000" b="0" dirty="0" smtClean="0"/>
          </a:p>
          <a:p>
            <a:pPr marL="0" indent="0">
              <a:buNone/>
            </a:pPr>
            <a:endParaRPr lang="nl-BE" sz="2000" b="0" dirty="0"/>
          </a:p>
          <a:p>
            <a:pPr marL="0" indent="0">
              <a:buNone/>
            </a:pPr>
            <a:r>
              <a:rPr lang="nl-BE" sz="2000" b="0" dirty="0" smtClean="0"/>
              <a:t>. Hou in je financieel plan rekening met de post</a:t>
            </a:r>
          </a:p>
          <a:p>
            <a:pPr marL="0" indent="0">
              <a:buNone/>
            </a:pPr>
            <a:r>
              <a:rPr lang="nl-BE" sz="2000" b="0" dirty="0" smtClean="0"/>
              <a:t>  bedrijfskapitaal </a:t>
            </a:r>
          </a:p>
          <a:p>
            <a:pPr marL="0" indent="0">
              <a:buNone/>
            </a:pPr>
            <a:r>
              <a:rPr lang="nl-BE" sz="2000" b="0" dirty="0"/>
              <a:t> </a:t>
            </a:r>
            <a:r>
              <a:rPr lang="nl-BE" sz="2000" b="0" dirty="0" smtClean="0"/>
              <a:t> (bevolking stal, voeders, tijdstip 1</a:t>
            </a:r>
            <a:r>
              <a:rPr lang="nl-BE" sz="2000" b="0" baseline="30000" dirty="0" smtClean="0"/>
              <a:t>e</a:t>
            </a:r>
            <a:r>
              <a:rPr lang="nl-BE" sz="2000" b="0" dirty="0" smtClean="0"/>
              <a:t> inkomsten, </a:t>
            </a:r>
            <a:r>
              <a:rPr lang="nl-BE" sz="2000" b="0" dirty="0" smtClean="0"/>
              <a:t>...)</a:t>
            </a:r>
          </a:p>
          <a:p>
            <a:pPr marL="0" indent="0">
              <a:buNone/>
            </a:pPr>
            <a:endParaRPr lang="nl-BE" sz="2000" b="0" dirty="0"/>
          </a:p>
          <a:p>
            <a:pPr marL="0" indent="0">
              <a:buNone/>
            </a:pPr>
            <a:r>
              <a:rPr lang="nl-BE" sz="2000" b="0" dirty="0" smtClean="0"/>
              <a:t>. Kies voor de juiste financieringsvorm</a:t>
            </a:r>
          </a:p>
          <a:p>
            <a:pPr marL="0" indent="0">
              <a:buNone/>
            </a:pPr>
            <a:r>
              <a:rPr lang="nl-BE" sz="2000" b="0" dirty="0"/>
              <a:t> </a:t>
            </a:r>
            <a:r>
              <a:rPr lang="nl-BE" sz="2000" b="0" dirty="0" smtClean="0"/>
              <a:t> (bv. geen KT krediet voor financiering materieel)</a:t>
            </a:r>
          </a:p>
          <a:p>
            <a:pPr marL="0" indent="0">
              <a:buNone/>
            </a:pPr>
            <a:endParaRPr lang="nl-BE" sz="2000" b="0" dirty="0"/>
          </a:p>
          <a:p>
            <a:pPr marL="0" indent="0">
              <a:buNone/>
            </a:pPr>
            <a:endParaRPr lang="nl-BE" sz="20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90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68" y="73398"/>
            <a:ext cx="8637047" cy="838200"/>
          </a:xfrm>
        </p:spPr>
        <p:txBody>
          <a:bodyPr/>
          <a:lstStyle/>
          <a:p>
            <a:pPr algn="l"/>
            <a:r>
              <a:rPr lang="nl-BE" dirty="0" smtClean="0"/>
              <a:t>Aandachtspunten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253" y="827442"/>
            <a:ext cx="7995621" cy="4866939"/>
          </a:xfrm>
        </p:spPr>
        <p:txBody>
          <a:bodyPr/>
          <a:lstStyle/>
          <a:p>
            <a:pPr marL="0" indent="0">
              <a:buNone/>
            </a:pPr>
            <a:r>
              <a:rPr lang="nl-BE" sz="2000" b="0" dirty="0" smtClean="0"/>
              <a:t>liquiditeit</a:t>
            </a:r>
          </a:p>
          <a:p>
            <a:pPr marL="0" indent="0">
              <a:buNone/>
            </a:pPr>
            <a:endParaRPr lang="nl-BE" b="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BE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BE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BE" sz="2000" b="0" dirty="0" smtClean="0"/>
              <a:t>. Zorg voor een </a:t>
            </a:r>
            <a:r>
              <a:rPr lang="nl-BE" sz="2000" b="0" dirty="0" smtClean="0"/>
              <a:t>gezonde liquiditeit.</a:t>
            </a:r>
          </a:p>
          <a:p>
            <a:pPr marL="0" indent="0">
              <a:buNone/>
            </a:pPr>
            <a:r>
              <a:rPr lang="nl-BE" sz="2000" b="0" dirty="0"/>
              <a:t> </a:t>
            </a:r>
            <a:r>
              <a:rPr lang="nl-BE" sz="2000" b="0" dirty="0" smtClean="0"/>
              <a:t> Liquiditeit is een maat voor de beschikbaarheid van gelden.</a:t>
            </a:r>
            <a:endParaRPr lang="nl-BE" sz="2000" b="0" dirty="0" smtClean="0"/>
          </a:p>
          <a:p>
            <a:pPr marL="0" indent="0">
              <a:buNone/>
            </a:pPr>
            <a:r>
              <a:rPr lang="nl-BE" sz="2000" b="0" dirty="0"/>
              <a:t> </a:t>
            </a:r>
            <a:r>
              <a:rPr lang="nl-BE" sz="2000" b="0" dirty="0" smtClean="0"/>
              <a:t> </a:t>
            </a:r>
            <a:r>
              <a:rPr lang="nl-BE" sz="2000" b="0" dirty="0" smtClean="0"/>
              <a:t>(betaling facturen, ...)</a:t>
            </a:r>
            <a:endParaRPr lang="nl-BE" sz="2000" b="0" dirty="0" smtClean="0"/>
          </a:p>
          <a:p>
            <a:pPr marL="0" indent="0">
              <a:buNone/>
            </a:pPr>
            <a:endParaRPr lang="nl-BE" sz="2000" b="0" dirty="0"/>
          </a:p>
          <a:p>
            <a:pPr marL="0" indent="0">
              <a:buNone/>
            </a:pPr>
            <a:r>
              <a:rPr lang="nl-BE" sz="2000" b="0" dirty="0" smtClean="0"/>
              <a:t>. Leg een financiële buffer aan</a:t>
            </a:r>
            <a:endParaRPr lang="nl-BE" sz="2000" b="0" dirty="0" smtClean="0"/>
          </a:p>
          <a:p>
            <a:pPr marL="0" indent="0">
              <a:buNone/>
            </a:pPr>
            <a:r>
              <a:rPr lang="nl-BE" sz="2000" b="0" dirty="0" smtClean="0"/>
              <a:t>  </a:t>
            </a:r>
            <a:r>
              <a:rPr lang="nl-BE" sz="2000" b="0" dirty="0" smtClean="0"/>
              <a:t>(sparen in vette jaren voor magere jaren)</a:t>
            </a:r>
            <a:endParaRPr lang="nl-BE" sz="20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19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64" y="94914"/>
            <a:ext cx="8641080" cy="838200"/>
          </a:xfrm>
        </p:spPr>
        <p:txBody>
          <a:bodyPr/>
          <a:lstStyle/>
          <a:p>
            <a:pPr algn="l"/>
            <a:r>
              <a:rPr lang="nl-BE" dirty="0" smtClean="0"/>
              <a:t>Aandachtspunten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253" y="827442"/>
            <a:ext cx="7995621" cy="4508351"/>
          </a:xfrm>
        </p:spPr>
        <p:txBody>
          <a:bodyPr/>
          <a:lstStyle/>
          <a:p>
            <a:pPr marL="0" indent="0">
              <a:buNone/>
            </a:pPr>
            <a:r>
              <a:rPr lang="nl-BE" sz="2000" b="0" dirty="0" smtClean="0"/>
              <a:t>Rendabiliteit:</a:t>
            </a:r>
            <a:endParaRPr lang="nl-BE" sz="2000" b="0" dirty="0"/>
          </a:p>
          <a:p>
            <a:pPr marL="0" indent="0">
              <a:buNone/>
            </a:pPr>
            <a:endParaRPr lang="nl-BE" sz="2000" b="0" dirty="0" smtClean="0"/>
          </a:p>
          <a:p>
            <a:pPr marL="0" indent="0">
              <a:buNone/>
            </a:pPr>
            <a:endParaRPr lang="nl-BE" sz="2000" b="0" dirty="0" smtClean="0"/>
          </a:p>
          <a:p>
            <a:pPr marL="0" indent="0">
              <a:buNone/>
            </a:pPr>
            <a:r>
              <a:rPr lang="nl-BE" sz="2000" b="0" dirty="0" smtClean="0"/>
              <a:t>. Een goede rendabiliteitsberekening is de basis voor een </a:t>
            </a:r>
          </a:p>
          <a:p>
            <a:pPr marL="0" indent="0">
              <a:buNone/>
            </a:pPr>
            <a:r>
              <a:rPr lang="nl-BE" sz="2000" b="0" dirty="0"/>
              <a:t> </a:t>
            </a:r>
            <a:r>
              <a:rPr lang="nl-BE" sz="2000" b="0" dirty="0" smtClean="0"/>
              <a:t> vlekkeloze start.</a:t>
            </a:r>
            <a:endParaRPr lang="nl-BE" sz="2000" b="0" dirty="0"/>
          </a:p>
          <a:p>
            <a:pPr marL="0" indent="0">
              <a:buNone/>
            </a:pPr>
            <a:endParaRPr lang="nl-BE" sz="2000" b="0" dirty="0" smtClean="0"/>
          </a:p>
          <a:p>
            <a:pPr marL="0" indent="0">
              <a:buNone/>
            </a:pPr>
            <a:r>
              <a:rPr lang="nl-BE" sz="2000" b="0" dirty="0" smtClean="0"/>
              <a:t>. Wees transparant in je bedrijfsvoering.</a:t>
            </a:r>
          </a:p>
          <a:p>
            <a:pPr marL="0" indent="0">
              <a:buNone/>
            </a:pPr>
            <a:r>
              <a:rPr lang="nl-BE" sz="2000" b="0" dirty="0"/>
              <a:t> </a:t>
            </a:r>
            <a:r>
              <a:rPr lang="nl-BE" sz="2000" b="0" dirty="0" smtClean="0"/>
              <a:t> (landbouwboekhouding, technische cijfers, ...)</a:t>
            </a:r>
            <a:endParaRPr lang="nl-BE" sz="2000" b="0" dirty="0"/>
          </a:p>
          <a:p>
            <a:pPr marL="0" indent="0">
              <a:buNone/>
            </a:pPr>
            <a:endParaRPr lang="nl-BE" sz="2000" b="0" dirty="0"/>
          </a:p>
          <a:p>
            <a:pPr marL="0" indent="0">
              <a:buNone/>
            </a:pPr>
            <a:r>
              <a:rPr lang="nl-BE" sz="2000" b="0" dirty="0" smtClean="0"/>
              <a:t>. Zorg eerst dat je goed boert – nadien kan je nadenken </a:t>
            </a:r>
          </a:p>
          <a:p>
            <a:pPr marL="0" indent="0">
              <a:buNone/>
            </a:pPr>
            <a:r>
              <a:rPr lang="nl-BE" sz="2000" b="0" dirty="0"/>
              <a:t> </a:t>
            </a:r>
            <a:r>
              <a:rPr lang="nl-BE" sz="2000" b="0" dirty="0" smtClean="0"/>
              <a:t> over groot </a:t>
            </a:r>
            <a:r>
              <a:rPr lang="nl-BE" sz="2000" b="0" dirty="0" smtClean="0"/>
              <a:t>boeren!</a:t>
            </a:r>
          </a:p>
          <a:p>
            <a:pPr marL="0" indent="0">
              <a:buNone/>
            </a:pPr>
            <a:endParaRPr lang="nl-BE" sz="2000" b="0" dirty="0"/>
          </a:p>
          <a:p>
            <a:pPr marL="0" indent="0">
              <a:buNone/>
            </a:pPr>
            <a:endParaRPr lang="nl-BE" sz="20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13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3" y="423960"/>
            <a:ext cx="9144000" cy="925417"/>
          </a:xfrm>
        </p:spPr>
        <p:txBody>
          <a:bodyPr/>
          <a:lstStyle/>
          <a:p>
            <a:pPr algn="l"/>
            <a:r>
              <a:rPr lang="en-US" sz="2400" dirty="0" err="1" smtClean="0"/>
              <a:t>Morgen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001" y="4943776"/>
            <a:ext cx="9215965" cy="4227932"/>
          </a:xfrm>
        </p:spPr>
        <p:txBody>
          <a:bodyPr/>
          <a:lstStyle/>
          <a:p>
            <a:pPr marL="514350" indent="-514350">
              <a:buAutoNum type="arabicPeriod"/>
            </a:pPr>
            <a:endParaRPr lang="nl-BE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	</a:t>
            </a:r>
            <a:endParaRPr lang="nl-BE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83" y="1837478"/>
            <a:ext cx="5295900" cy="37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59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1175" y="940677"/>
            <a:ext cx="2994865" cy="566738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11266" name="Picture 2" descr="http://www.medischcontact.nl/upload/45475412-c9d5-4de8-b70c-99d35747ed73_iStock_000059261202_akkoor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1" b="9061"/>
          <a:stretch>
            <a:fillRect/>
          </a:stretch>
        </p:blipFill>
        <p:spPr bwMode="auto">
          <a:xfrm>
            <a:off x="1792288" y="612775"/>
            <a:ext cx="3371277" cy="25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>
          <a:xfrm>
            <a:off x="1792288" y="4744122"/>
            <a:ext cx="5486400" cy="1428078"/>
          </a:xfrm>
        </p:spPr>
        <p:txBody>
          <a:bodyPr/>
          <a:lstStyle/>
          <a:p>
            <a:r>
              <a:rPr lang="nl-BE" dirty="0" smtClean="0"/>
              <a:t>Dirk Van Onsem</a:t>
            </a:r>
          </a:p>
          <a:p>
            <a:r>
              <a:rPr lang="nl-BE" dirty="0" smtClean="0"/>
              <a:t>Relatiegelastigde landbouw</a:t>
            </a:r>
          </a:p>
          <a:p>
            <a:endParaRPr lang="nl-BE" dirty="0"/>
          </a:p>
          <a:p>
            <a:r>
              <a:rPr lang="nl-BE" dirty="0">
                <a:hlinkClick r:id="rId3"/>
              </a:rPr>
              <a:t>d</a:t>
            </a:r>
            <a:r>
              <a:rPr lang="nl-BE" dirty="0" smtClean="0">
                <a:hlinkClick r:id="rId3"/>
              </a:rPr>
              <a:t>irk.vanonsem@crelan.be</a:t>
            </a:r>
            <a:endParaRPr lang="nl-BE" dirty="0" smtClean="0"/>
          </a:p>
          <a:p>
            <a:r>
              <a:rPr lang="nl-BE" dirty="0" smtClean="0"/>
              <a:t>0478/210.399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6146" name="Picture 2" descr="Afbeeldingsresultaat voor succ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68" y="84220"/>
            <a:ext cx="5041232" cy="381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93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VLIF-steun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VLIF- </a:t>
            </a:r>
            <a:r>
              <a:rPr lang="en-US" sz="4000" dirty="0" err="1" smtClean="0"/>
              <a:t>steun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43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BUSINESSPLAN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032" y="4343400"/>
            <a:ext cx="7772400" cy="4495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098" name="Picture 2" descr="Afbeeldingsresultaat voor business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07" y="1341437"/>
            <a:ext cx="638175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407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VLIF-opstartsteun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VLIF-</a:t>
            </a:r>
            <a:r>
              <a:rPr lang="en-US" dirty="0" err="1" smtClean="0"/>
              <a:t>opstartsteun</a:t>
            </a:r>
            <a:r>
              <a:rPr lang="en-US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vestiging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bedrijfsleider</a:t>
            </a:r>
            <a:r>
              <a:rPr lang="en-US" dirty="0" smtClean="0"/>
              <a:t> (= </a:t>
            </a:r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 smtClean="0"/>
              <a:t>persoon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bestaand</a:t>
            </a:r>
            <a:r>
              <a:rPr lang="en-US" dirty="0" smtClean="0"/>
              <a:t> </a:t>
            </a:r>
            <a:r>
              <a:rPr lang="en-US" dirty="0" err="1" smtClean="0"/>
              <a:t>landbouwbedrijf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Doelgroep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professionele</a:t>
            </a:r>
            <a:r>
              <a:rPr lang="en-US" dirty="0" smtClean="0"/>
              <a:t> land-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tuinbouwer</a:t>
            </a:r>
            <a:r>
              <a:rPr lang="en-US" dirty="0" smtClean="0"/>
              <a:t> tot 40 </a:t>
            </a:r>
            <a:r>
              <a:rPr lang="en-US" dirty="0" err="1" smtClean="0"/>
              <a:t>jaar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steun</a:t>
            </a:r>
            <a:r>
              <a:rPr lang="en-US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opstartpremie</a:t>
            </a:r>
            <a:r>
              <a:rPr lang="en-US" dirty="0" smtClean="0"/>
              <a:t> (</a:t>
            </a:r>
            <a:r>
              <a:rPr lang="en-US" dirty="0" err="1" smtClean="0"/>
              <a:t>afhankelijk</a:t>
            </a:r>
            <a:r>
              <a:rPr lang="en-US" dirty="0" smtClean="0"/>
              <a:t> van </a:t>
            </a:r>
            <a:r>
              <a:rPr lang="en-US" dirty="0" err="1" smtClean="0"/>
              <a:t>brutobedrijfsresultaat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waarborg</a:t>
            </a:r>
            <a:r>
              <a:rPr lang="en-US" dirty="0" smtClean="0"/>
              <a:t>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3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VLIF-opstartsteun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komt</a:t>
            </a:r>
            <a:r>
              <a:rPr lang="en-US" dirty="0" smtClean="0"/>
              <a:t> in </a:t>
            </a:r>
            <a:r>
              <a:rPr lang="en-US" dirty="0" err="1" smtClean="0"/>
              <a:t>aanmerking</a:t>
            </a:r>
            <a:r>
              <a:rPr lang="en-US" dirty="0" smtClean="0"/>
              <a:t>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 </a:t>
            </a:r>
            <a:r>
              <a:rPr lang="en-US" dirty="0" err="1"/>
              <a:t>overname</a:t>
            </a:r>
            <a:r>
              <a:rPr lang="en-US" dirty="0"/>
              <a:t> van de </a:t>
            </a:r>
            <a:r>
              <a:rPr lang="en-US" dirty="0" err="1"/>
              <a:t>bedrijfsbekleding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aankoop</a:t>
            </a:r>
            <a:r>
              <a:rPr lang="en-US" dirty="0"/>
              <a:t> </a:t>
            </a:r>
            <a:r>
              <a:rPr lang="en-US" dirty="0" err="1"/>
              <a:t>dieren</a:t>
            </a:r>
            <a:r>
              <a:rPr lang="en-US" dirty="0"/>
              <a:t>, </a:t>
            </a:r>
            <a:r>
              <a:rPr lang="en-US" dirty="0" err="1"/>
              <a:t>nieuwe</a:t>
            </a:r>
            <a:r>
              <a:rPr lang="en-US" dirty="0"/>
              <a:t> machines, </a:t>
            </a:r>
            <a:r>
              <a:rPr lang="en-US" dirty="0" err="1"/>
              <a:t>voorraden</a:t>
            </a:r>
            <a:r>
              <a:rPr lang="en-US" dirty="0"/>
              <a:t> (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/>
              <a:t>aanvulling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 </a:t>
            </a:r>
            <a:r>
              <a:rPr lang="en-US" dirty="0" err="1" smtClean="0"/>
              <a:t>aankoop</a:t>
            </a:r>
            <a:r>
              <a:rPr lang="en-US" dirty="0" smtClean="0"/>
              <a:t> van </a:t>
            </a:r>
            <a:r>
              <a:rPr lang="en-US" dirty="0" err="1" smtClean="0"/>
              <a:t>landbouwbedrijfsgebouwen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(&lt; 15 </a:t>
            </a:r>
            <a:r>
              <a:rPr lang="en-US" dirty="0" err="1" smtClean="0"/>
              <a:t>jaar</a:t>
            </a:r>
            <a:r>
              <a:rPr lang="en-US" dirty="0" smtClean="0"/>
              <a:t> oud)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Overname</a:t>
            </a:r>
            <a:r>
              <a:rPr lang="en-US" dirty="0" smtClean="0"/>
              <a:t> </a:t>
            </a:r>
            <a:r>
              <a:rPr lang="en-US" dirty="0" err="1" smtClean="0"/>
              <a:t>aandelen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landbouwbedrijf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Selectiecriteria</a:t>
            </a:r>
            <a:r>
              <a:rPr lang="en-US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bijdrage</a:t>
            </a:r>
            <a:r>
              <a:rPr lang="en-US" dirty="0" smtClean="0"/>
              <a:t> tot de </a:t>
            </a:r>
            <a:r>
              <a:rPr lang="en-US" dirty="0" err="1" smtClean="0"/>
              <a:t>generatiewissel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zeggingskracht</a:t>
            </a:r>
            <a:r>
              <a:rPr lang="en-US" dirty="0" smtClean="0"/>
              <a:t> in het </a:t>
            </a:r>
            <a:r>
              <a:rPr lang="en-US" dirty="0" err="1" smtClean="0"/>
              <a:t>bedrijf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 err="1" smtClean="0"/>
              <a:t>maal</a:t>
            </a:r>
            <a:r>
              <a:rPr lang="en-US" dirty="0" smtClean="0"/>
              <a:t> per </a:t>
            </a:r>
            <a:r>
              <a:rPr lang="en-US" dirty="0" err="1" smtClean="0"/>
              <a:t>maand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75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VLIF-opstartsteun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Voorwaarden</a:t>
            </a:r>
            <a:r>
              <a:rPr lang="en-US" dirty="0" smtClean="0"/>
              <a:t> 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1ste </a:t>
            </a:r>
            <a:r>
              <a:rPr lang="en-US" dirty="0" err="1" smtClean="0"/>
              <a:t>vestiging</a:t>
            </a:r>
            <a:r>
              <a:rPr lang="en-US" dirty="0" smtClean="0"/>
              <a:t> (</a:t>
            </a:r>
            <a:r>
              <a:rPr lang="en-US" dirty="0" err="1" smtClean="0"/>
              <a:t>dus</a:t>
            </a:r>
            <a:r>
              <a:rPr lang="en-US" dirty="0" smtClean="0"/>
              <a:t> nog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landbouwnummer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voldoende</a:t>
            </a:r>
            <a:r>
              <a:rPr lang="en-US" dirty="0" smtClean="0"/>
              <a:t> </a:t>
            </a:r>
            <a:r>
              <a:rPr lang="en-US" dirty="0" err="1" smtClean="0"/>
              <a:t>bedrijfsomvang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Boekhouding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bijhouden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naleven</a:t>
            </a:r>
            <a:r>
              <a:rPr lang="en-US" dirty="0" smtClean="0"/>
              <a:t> van de </a:t>
            </a:r>
            <a:r>
              <a:rPr lang="en-US" dirty="0" err="1" smtClean="0"/>
              <a:t>wettelijke</a:t>
            </a:r>
            <a:r>
              <a:rPr lang="en-US" dirty="0" smtClean="0"/>
              <a:t> </a:t>
            </a:r>
            <a:r>
              <a:rPr lang="en-US" dirty="0" err="1" smtClean="0"/>
              <a:t>normen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aantonen</a:t>
            </a:r>
            <a:r>
              <a:rPr lang="en-US" dirty="0" smtClean="0"/>
              <a:t> van </a:t>
            </a:r>
            <a:r>
              <a:rPr lang="en-US" dirty="0" err="1" smtClean="0"/>
              <a:t>opstart</a:t>
            </a:r>
            <a:r>
              <a:rPr lang="en-US" dirty="0" smtClean="0"/>
              <a:t> (</a:t>
            </a:r>
            <a:r>
              <a:rPr lang="en-US" dirty="0" err="1" smtClean="0"/>
              <a:t>overname</a:t>
            </a:r>
            <a:r>
              <a:rPr lang="en-US" dirty="0" smtClean="0"/>
              <a:t>-contract,...)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bedrijfszekerheid</a:t>
            </a:r>
            <a:r>
              <a:rPr lang="en-US" dirty="0" smtClean="0"/>
              <a:t> </a:t>
            </a:r>
            <a:r>
              <a:rPr lang="en-US" dirty="0" err="1" smtClean="0"/>
              <a:t>aantonen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pas 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kennisgeving</a:t>
            </a:r>
            <a:r>
              <a:rPr lang="en-US" dirty="0" smtClean="0">
                <a:solidFill>
                  <a:srgbClr val="FF0000"/>
                </a:solidFill>
              </a:rPr>
              <a:t> van de </a:t>
            </a:r>
            <a:r>
              <a:rPr lang="en-US" dirty="0" err="1" smtClean="0">
                <a:solidFill>
                  <a:srgbClr val="FF0000"/>
                </a:solidFill>
              </a:rPr>
              <a:t>selectie</a:t>
            </a:r>
            <a:r>
              <a:rPr lang="en-US" dirty="0" smtClean="0">
                <a:solidFill>
                  <a:srgbClr val="FF0000"/>
                </a:solidFill>
              </a:rPr>
              <a:t> mag </a:t>
            </a:r>
            <a:r>
              <a:rPr lang="en-US" dirty="0" err="1" smtClean="0">
                <a:solidFill>
                  <a:srgbClr val="FF0000"/>
                </a:solidFill>
              </a:rPr>
              <a:t>overname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opgestart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worden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03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9849"/>
            <a:ext cx="7772400" cy="1074869"/>
          </a:xfrm>
        </p:spPr>
        <p:txBody>
          <a:bodyPr>
            <a:normAutofit fontScale="90000"/>
          </a:bodyPr>
          <a:lstStyle/>
          <a:p>
            <a:pPr algn="l"/>
            <a:r>
              <a:rPr lang="nl-BE" sz="3100" dirty="0" smtClean="0"/>
              <a:t>Businessplan </a:t>
            </a:r>
            <a:r>
              <a:rPr lang="nl-BE" sz="3100" dirty="0"/>
              <a:t>: </a:t>
            </a:r>
            <a:r>
              <a:rPr lang="nl-BE" sz="3100" dirty="0" smtClean="0"/>
              <a:t>opbouw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sz="2700" dirty="0" smtClean="0">
                <a:solidFill>
                  <a:srgbClr val="0070C0"/>
                </a:solidFill>
              </a:rPr>
              <a:t>Enkele kritische vragen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5769"/>
            <a:ext cx="8127694" cy="4815056"/>
          </a:xfrm>
        </p:spPr>
        <p:txBody>
          <a:bodyPr/>
          <a:lstStyle/>
          <a:p>
            <a:r>
              <a:rPr lang="nl-BE" b="0" dirty="0" smtClean="0"/>
              <a:t>Is er behoefte aan mijn onderneming?</a:t>
            </a:r>
          </a:p>
          <a:p>
            <a:endParaRPr lang="nl-BE" b="0" dirty="0"/>
          </a:p>
          <a:p>
            <a:r>
              <a:rPr lang="nl-BE" b="0" dirty="0" smtClean="0"/>
              <a:t>Welke richting wil ik uit met mijn bedrijf?</a:t>
            </a:r>
          </a:p>
          <a:p>
            <a:pPr marL="0" indent="0">
              <a:buNone/>
            </a:pPr>
            <a:r>
              <a:rPr lang="nl-BE" b="0" dirty="0"/>
              <a:t>	</a:t>
            </a:r>
            <a:r>
              <a:rPr lang="nl-BE" b="0" dirty="0" smtClean="0">
                <a:solidFill>
                  <a:schemeClr val="tx1"/>
                </a:solidFill>
              </a:rPr>
              <a:t>. Groei</a:t>
            </a:r>
          </a:p>
          <a:p>
            <a:pPr marL="0" indent="0">
              <a:buNone/>
            </a:pPr>
            <a:r>
              <a:rPr lang="nl-BE" b="0" dirty="0" smtClean="0">
                <a:solidFill>
                  <a:schemeClr val="tx1"/>
                </a:solidFill>
              </a:rPr>
              <a:t>	. verbreding</a:t>
            </a:r>
            <a:endParaRPr lang="nl-BE" b="0" dirty="0" smtClean="0">
              <a:solidFill>
                <a:schemeClr val="tx1"/>
              </a:solidFill>
            </a:endParaRPr>
          </a:p>
          <a:p>
            <a:endParaRPr lang="nl-BE" b="0" dirty="0"/>
          </a:p>
          <a:p>
            <a:r>
              <a:rPr lang="nl-BE" b="0" dirty="0" smtClean="0"/>
              <a:t>Hoe onderscheid ik mij van de rest?</a:t>
            </a:r>
          </a:p>
          <a:p>
            <a:pPr marL="0" indent="0">
              <a:buNone/>
            </a:pPr>
            <a:r>
              <a:rPr lang="nl-BE" b="0" dirty="0"/>
              <a:t>	</a:t>
            </a:r>
            <a:endParaRPr lang="nl-BE" b="0" dirty="0" smtClean="0"/>
          </a:p>
          <a:p>
            <a:pPr marL="0" indent="0">
              <a:buNone/>
            </a:pPr>
            <a:endParaRPr lang="nl-BE" b="0" dirty="0" smtClean="0"/>
          </a:p>
          <a:p>
            <a:pPr marL="0" indent="0">
              <a:buNone/>
            </a:pPr>
            <a:r>
              <a:rPr lang="nl-BE" b="0" dirty="0"/>
              <a:t> </a:t>
            </a:r>
            <a:r>
              <a:rPr lang="nl-BE" b="0" dirty="0" smtClean="0"/>
              <a:t>	</a:t>
            </a:r>
            <a:endParaRPr lang="nl-BE" b="0" dirty="0" smtClean="0"/>
          </a:p>
          <a:p>
            <a:endParaRPr lang="nl-BE" b="0" dirty="0" smtClean="0"/>
          </a:p>
          <a:p>
            <a:endParaRPr lang="nl-BE" b="0" dirty="0" smtClean="0"/>
          </a:p>
          <a:p>
            <a:pPr marL="0" indent="0">
              <a:buNone/>
            </a:pPr>
            <a:endParaRPr lang="nl-BE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34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 smtClean="0"/>
              <a:t>Businessplan </a:t>
            </a:r>
            <a:r>
              <a:rPr lang="nl-BE" dirty="0"/>
              <a:t>: </a:t>
            </a:r>
            <a:r>
              <a:rPr lang="nl-BE" dirty="0" smtClean="0"/>
              <a:t>opbouw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5769"/>
            <a:ext cx="8127694" cy="4815056"/>
          </a:xfrm>
        </p:spPr>
        <p:txBody>
          <a:bodyPr/>
          <a:lstStyle/>
          <a:p>
            <a:r>
              <a:rPr lang="nl-BE" b="0" dirty="0" smtClean="0"/>
              <a:t>Hoe </a:t>
            </a:r>
            <a:r>
              <a:rPr lang="nl-BE" b="0" dirty="0" smtClean="0"/>
              <a:t>breng ik mijn product aan de man</a:t>
            </a:r>
            <a:r>
              <a:rPr lang="nl-BE" b="0" dirty="0" smtClean="0"/>
              <a:t>?</a:t>
            </a:r>
          </a:p>
          <a:p>
            <a:pPr marL="0" indent="0">
              <a:buNone/>
            </a:pPr>
            <a:r>
              <a:rPr lang="nl-BE" b="0" dirty="0"/>
              <a:t>	</a:t>
            </a:r>
            <a:r>
              <a:rPr lang="nl-BE" b="0" dirty="0" smtClean="0">
                <a:solidFill>
                  <a:schemeClr val="tx1"/>
                </a:solidFill>
              </a:rPr>
              <a:t>. Hoevewinkel</a:t>
            </a:r>
          </a:p>
          <a:p>
            <a:pPr marL="0" indent="0">
              <a:buNone/>
            </a:pPr>
            <a:r>
              <a:rPr lang="nl-BE" b="0" dirty="0">
                <a:solidFill>
                  <a:schemeClr val="tx1"/>
                </a:solidFill>
              </a:rPr>
              <a:t>	</a:t>
            </a:r>
            <a:r>
              <a:rPr lang="nl-BE" b="0" dirty="0" smtClean="0">
                <a:solidFill>
                  <a:schemeClr val="tx1"/>
                </a:solidFill>
              </a:rPr>
              <a:t>. website</a:t>
            </a:r>
          </a:p>
          <a:p>
            <a:pPr marL="0" indent="0">
              <a:buNone/>
            </a:pPr>
            <a:r>
              <a:rPr lang="nl-BE" b="0" dirty="0"/>
              <a:t>	</a:t>
            </a:r>
            <a:endParaRPr lang="nl-BE" b="0" dirty="0" smtClean="0"/>
          </a:p>
          <a:p>
            <a:pPr marL="0" indent="0">
              <a:buNone/>
            </a:pPr>
            <a:endParaRPr lang="nl-BE" b="0" dirty="0" smtClean="0"/>
          </a:p>
          <a:p>
            <a:r>
              <a:rPr lang="nl-BE" b="0" dirty="0" smtClean="0"/>
              <a:t>Hoe ga ik dit plan financieren?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589667-D67D-42F7-8959-801ACFEA5D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35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ＭＳ Ｐゴシック"/>
        <a:cs typeface=""/>
      </a:majorFont>
      <a:minorFont>
        <a:latin typeface="Century Gothic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14375" marR="0" indent="-352425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3333"/>
            </a:solidFill>
            <a:effectLst/>
            <a:latin typeface="Century Gothic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14375" marR="0" indent="-352425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3333"/>
            </a:solidFill>
            <a:effectLst/>
            <a:latin typeface="Century Gothic" pitchFamily="34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1967</Words>
  <Application>Microsoft Office PowerPoint</Application>
  <PresentationFormat>Diavoorstelling (4:3)</PresentationFormat>
  <Paragraphs>976</Paragraphs>
  <Slides>72</Slides>
  <Notes>0</Notes>
  <HiddenSlides>15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72</vt:i4>
      </vt:variant>
    </vt:vector>
  </HeadingPairs>
  <TitlesOfParts>
    <vt:vector size="78" baseType="lpstr">
      <vt:lpstr>ＭＳ Ｐゴシック</vt:lpstr>
      <vt:lpstr>Arial</vt:lpstr>
      <vt:lpstr>Century Gothic</vt:lpstr>
      <vt:lpstr>Times New Roman</vt:lpstr>
      <vt:lpstr>Verdana</vt:lpstr>
      <vt:lpstr>Blank Presentation</vt:lpstr>
      <vt:lpstr>PowerPoint-presentatie</vt:lpstr>
      <vt:lpstr>Vandaag...</vt:lpstr>
      <vt:lpstr>PowerPoint-presentatie</vt:lpstr>
      <vt:lpstr>Overname melkveebedrijf</vt:lpstr>
      <vt:lpstr>Overname melkveebedrijf</vt:lpstr>
      <vt:lpstr>Inhoud:  . Buisinessplan  . Financieel plan  . Financiering     </vt:lpstr>
      <vt:lpstr>BUSINESSPLAN</vt:lpstr>
      <vt:lpstr>Businessplan : opbouw  Enkele kritische vragen</vt:lpstr>
      <vt:lpstr>Businessplan : opbouw</vt:lpstr>
      <vt:lpstr>Overleg je plan met alle partijen!</vt:lpstr>
      <vt:lpstr>Opmaak  inventaris / contracten</vt:lpstr>
      <vt:lpstr>Opmaak inventaris/contracten. </vt:lpstr>
      <vt:lpstr>Opmaak inventaris/contract</vt:lpstr>
      <vt:lpstr>Opmaak inventaris/contract</vt:lpstr>
      <vt:lpstr>Opmaak inventaris/overnamecontract</vt:lpstr>
      <vt:lpstr>Opmaak inventaris/overnamecontract</vt:lpstr>
      <vt:lpstr>Opmaak inventaris/overnamecontract</vt:lpstr>
      <vt:lpstr>Opmaak inventaris/overnamecontract</vt:lpstr>
      <vt:lpstr>Opmaak inventaris/overnamecontract</vt:lpstr>
      <vt:lpstr>Opmaak inventaris/overnamecontract</vt:lpstr>
      <vt:lpstr>Opmaak inventaris/overnamecontract</vt:lpstr>
      <vt:lpstr>Opmaak inventaris/overnamecontract</vt:lpstr>
      <vt:lpstr>Hoe ga ik de overname betalen?</vt:lpstr>
      <vt:lpstr>3. De financiering</vt:lpstr>
      <vt:lpstr>3. De financiering</vt:lpstr>
      <vt:lpstr>3. De financiering</vt:lpstr>
      <vt:lpstr>Financieel plan</vt:lpstr>
      <vt:lpstr>Financieel plan : opbouw</vt:lpstr>
      <vt:lpstr>Financieel plan : investeringsbegroting </vt:lpstr>
      <vt:lpstr>Financieel plan : investeringsbegroting </vt:lpstr>
      <vt:lpstr>Financieel plan : investeringsbegroting </vt:lpstr>
      <vt:lpstr>Financieel plan : investeringsbegroting </vt:lpstr>
      <vt:lpstr>Financieel plan : investeringsbegroting </vt:lpstr>
      <vt:lpstr>Financieel plan : investeringsbegroting </vt:lpstr>
      <vt:lpstr>Financieel plan: liquiditeitsbegroting</vt:lpstr>
      <vt:lpstr>Financieel plan: liquiditeitsbegroting</vt:lpstr>
      <vt:lpstr>Financieel plan: liquiditeitsbegroting</vt:lpstr>
      <vt:lpstr>Financieel plan: winst – verliesrekening</vt:lpstr>
      <vt:lpstr>Financieel plan: winst – verliesrekening</vt:lpstr>
      <vt:lpstr>Financieel plan: winst-verliesrekening</vt:lpstr>
      <vt:lpstr>Laatste fase in proces is rondkrijgen financiering!</vt:lpstr>
      <vt:lpstr>Financiering</vt:lpstr>
      <vt:lpstr>Financiering</vt:lpstr>
      <vt:lpstr>Financiering</vt:lpstr>
      <vt:lpstr>Financiering</vt:lpstr>
      <vt:lpstr>Financiering </vt:lpstr>
      <vt:lpstr>Financiering</vt:lpstr>
      <vt:lpstr>Financiering</vt:lpstr>
      <vt:lpstr>Financiering</vt:lpstr>
      <vt:lpstr>Financiering </vt:lpstr>
      <vt:lpstr>Financiering </vt:lpstr>
      <vt:lpstr>Financiering </vt:lpstr>
      <vt:lpstr>Financiering </vt:lpstr>
      <vt:lpstr>Financiering : zekerheden/waarborg</vt:lpstr>
      <vt:lpstr>Financiering : zekerheden</vt:lpstr>
      <vt:lpstr>Financiering : zekerheden</vt:lpstr>
      <vt:lpstr>Financiering : zekerheden</vt:lpstr>
      <vt:lpstr>Financiering : zekerheden</vt:lpstr>
      <vt:lpstr>Financiering : zekerheden</vt:lpstr>
      <vt:lpstr>Financiering</vt:lpstr>
      <vt:lpstr>Financiering</vt:lpstr>
      <vt:lpstr>PowerPoint-presentatie</vt:lpstr>
      <vt:lpstr>Aandachtspunten</vt:lpstr>
      <vt:lpstr>Aandachtspunten</vt:lpstr>
      <vt:lpstr>Aandachtspunten</vt:lpstr>
      <vt:lpstr>Aandachtspunten</vt:lpstr>
      <vt:lpstr>Morgen…</vt:lpstr>
      <vt:lpstr>PowerPoint-presentatie</vt:lpstr>
      <vt:lpstr>VLIF-steun</vt:lpstr>
      <vt:lpstr>VLIF-opstartsteun</vt:lpstr>
      <vt:lpstr>VLIF-opstartsteun</vt:lpstr>
      <vt:lpstr>VLIF-opstartsteun</vt:lpstr>
    </vt:vector>
  </TitlesOfParts>
  <Company>Crédit Agricole Landbouwkrediet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Tactique 2008</dc:title>
  <dc:creator>Administrator</dc:creator>
  <cp:lastModifiedBy>Dirk VAN ONSEM</cp:lastModifiedBy>
  <cp:revision>611</cp:revision>
  <cp:lastPrinted>2017-02-28T13:32:19Z</cp:lastPrinted>
  <dcterms:created xsi:type="dcterms:W3CDTF">2007-11-30T09:48:42Z</dcterms:created>
  <dcterms:modified xsi:type="dcterms:W3CDTF">2017-03-09T10:00:07Z</dcterms:modified>
</cp:coreProperties>
</file>